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79" r:id="rId6"/>
    <p:sldId id="278" r:id="rId7"/>
    <p:sldId id="260" r:id="rId8"/>
    <p:sldId id="261" r:id="rId9"/>
    <p:sldId id="262" r:id="rId10"/>
    <p:sldId id="263" r:id="rId11"/>
    <p:sldId id="264" r:id="rId12"/>
    <p:sldId id="267" r:id="rId13"/>
    <p:sldId id="268" r:id="rId14"/>
    <p:sldId id="272" r:id="rId15"/>
    <p:sldId id="280" r:id="rId16"/>
    <p:sldId id="281" r:id="rId17"/>
    <p:sldId id="276" r:id="rId18"/>
    <p:sldId id="274" r:id="rId19"/>
    <p:sldId id="277" r:id="rId20"/>
    <p:sldId id="269" r:id="rId21"/>
    <p:sldId id="270" r:id="rId22"/>
    <p:sldId id="271" r:id="rId23"/>
  </p:sldIdLst>
  <p:sldSz cx="18288000" cy="10287000"/>
  <p:notesSz cx="6858000" cy="9144000"/>
  <p:embeddedFontLst>
    <p:embeddedFont>
      <p:font typeface="Bebas Neue" panose="020B0606020202050201" pitchFamily="34" charset="0"/>
      <p:regular r:id="rId24"/>
    </p:embeddedFont>
    <p:embeddedFont>
      <p:font typeface="Bebas Neue Bold" panose="020B0604020202020204" charset="0"/>
      <p:regular r:id="rId25"/>
    </p:embeddedFont>
    <p:embeddedFont>
      <p:font typeface="Canva Sans" panose="020B0604020202020204" charset="0"/>
      <p:regular r:id="rId26"/>
    </p:embeddedFont>
    <p:embeddedFont>
      <p:font typeface="Times Neue Roman" panose="020B0604020202020204" charset="0"/>
      <p:regular r:id="rId27"/>
    </p:embeddedFont>
    <p:embeddedFont>
      <p:font typeface="Times Neue Roman Bol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gadala prasad" initials="pp" lastIdx="1" clrIdx="0">
    <p:extLst>
      <p:ext uri="{19B8F6BF-5375-455C-9EA6-DF929625EA0E}">
        <p15:presenceInfo xmlns:p15="http://schemas.microsoft.com/office/powerpoint/2012/main" userId="281fa344ba66ae0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93" autoAdjust="0"/>
    <p:restoredTop sz="94622" autoAdjust="0"/>
  </p:normalViewPr>
  <p:slideViewPr>
    <p:cSldViewPr>
      <p:cViewPr>
        <p:scale>
          <a:sx n="53" d="100"/>
          <a:sy n="53" d="100"/>
        </p:scale>
        <p:origin x="88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eg>
</file>

<file path=ppt/media/image11.jpeg>
</file>

<file path=ppt/media/image12.jpeg>
</file>

<file path=ppt/media/image13.png>
</file>

<file path=ppt/media/image14.jpg>
</file>

<file path=ppt/media/image15.jpg>
</file>

<file path=ppt/media/image16.png>
</file>

<file path=ppt/media/image17.png>
</file>

<file path=ppt/media/image18.png>
</file>

<file path=ppt/media/image2.svg>
</file>

<file path=ppt/media/image3.jpeg>
</file>

<file path=ppt/media/image4.png>
</file>

<file path=ppt/media/image5.sv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CFEFF"/>
        </a:solidFill>
        <a:effectLst/>
      </p:bgPr>
    </p:bg>
    <p:spTree>
      <p:nvGrpSpPr>
        <p:cNvPr id="1" name=""/>
        <p:cNvGrpSpPr/>
        <p:nvPr/>
      </p:nvGrpSpPr>
      <p:grpSpPr>
        <a:xfrm>
          <a:off x="0" y="0"/>
          <a:ext cx="0" cy="0"/>
          <a:chOff x="0" y="0"/>
          <a:chExt cx="0" cy="0"/>
        </a:xfrm>
      </p:grpSpPr>
      <p:grpSp>
        <p:nvGrpSpPr>
          <p:cNvPr id="2" name="Group 2"/>
          <p:cNvGrpSpPr/>
          <p:nvPr/>
        </p:nvGrpSpPr>
        <p:grpSpPr>
          <a:xfrm>
            <a:off x="5354171" y="1113385"/>
            <a:ext cx="12949905" cy="2920568"/>
            <a:chOff x="0" y="0"/>
            <a:chExt cx="3483290" cy="812800"/>
          </a:xfrm>
        </p:grpSpPr>
        <p:sp>
          <p:nvSpPr>
            <p:cNvPr id="3" name="Freeform 3"/>
            <p:cNvSpPr/>
            <p:nvPr/>
          </p:nvSpPr>
          <p:spPr>
            <a:xfrm>
              <a:off x="0" y="0"/>
              <a:ext cx="3483290" cy="812800"/>
            </a:xfrm>
            <a:custGeom>
              <a:avLst/>
              <a:gdLst/>
              <a:ahLst/>
              <a:cxnLst/>
              <a:rect l="l" t="t" r="r" b="b"/>
              <a:pathLst>
                <a:path w="3483290" h="812800">
                  <a:moveTo>
                    <a:pt x="23415" y="0"/>
                  </a:moveTo>
                  <a:lnTo>
                    <a:pt x="3459875" y="0"/>
                  </a:lnTo>
                  <a:cubicBezTo>
                    <a:pt x="3466085" y="0"/>
                    <a:pt x="3472040" y="2467"/>
                    <a:pt x="3476432" y="6858"/>
                  </a:cubicBezTo>
                  <a:cubicBezTo>
                    <a:pt x="3480823" y="11249"/>
                    <a:pt x="3483290" y="17205"/>
                    <a:pt x="3483290" y="23415"/>
                  </a:cubicBezTo>
                  <a:lnTo>
                    <a:pt x="3483290" y="789385"/>
                  </a:lnTo>
                  <a:cubicBezTo>
                    <a:pt x="3483290" y="795595"/>
                    <a:pt x="3480823" y="801551"/>
                    <a:pt x="3476432" y="805942"/>
                  </a:cubicBezTo>
                  <a:cubicBezTo>
                    <a:pt x="3472040" y="810333"/>
                    <a:pt x="3466085" y="812800"/>
                    <a:pt x="3459875" y="812800"/>
                  </a:cubicBezTo>
                  <a:lnTo>
                    <a:pt x="23415" y="812800"/>
                  </a:lnTo>
                  <a:cubicBezTo>
                    <a:pt x="17205" y="812800"/>
                    <a:pt x="11249" y="810333"/>
                    <a:pt x="6858" y="805942"/>
                  </a:cubicBezTo>
                  <a:cubicBezTo>
                    <a:pt x="2467" y="801551"/>
                    <a:pt x="0" y="795595"/>
                    <a:pt x="0" y="789385"/>
                  </a:cubicBezTo>
                  <a:lnTo>
                    <a:pt x="0" y="23415"/>
                  </a:lnTo>
                  <a:cubicBezTo>
                    <a:pt x="0" y="17205"/>
                    <a:pt x="2467" y="11249"/>
                    <a:pt x="6858" y="6858"/>
                  </a:cubicBezTo>
                  <a:cubicBezTo>
                    <a:pt x="11249" y="2467"/>
                    <a:pt x="17205" y="0"/>
                    <a:pt x="23415" y="0"/>
                  </a:cubicBezTo>
                  <a:close/>
                </a:path>
              </a:pathLst>
            </a:custGeom>
            <a:solidFill>
              <a:srgbClr val="F1EBE4"/>
            </a:solidFill>
          </p:spPr>
          <p:txBody>
            <a:bodyPr/>
            <a:lstStyle/>
            <a:p>
              <a:r>
                <a:rPr lang="en-US" sz="8800" dirty="0">
                  <a:latin typeface="Calibri" panose="020F0502020204030204" pitchFamily="34" charset="0"/>
                  <a:ea typeface="Calibri" panose="020F0502020204030204" pitchFamily="34" charset="0"/>
                  <a:cs typeface="Calibri" panose="020F0502020204030204" pitchFamily="34" charset="0"/>
                </a:rPr>
                <a:t>REAL ESTATE MANAGEMENT SYSTEM</a:t>
              </a:r>
            </a:p>
          </p:txBody>
        </p:sp>
        <p:sp>
          <p:nvSpPr>
            <p:cNvPr id="4" name="TextBox 4"/>
            <p:cNvSpPr txBox="1"/>
            <p:nvPr/>
          </p:nvSpPr>
          <p:spPr>
            <a:xfrm>
              <a:off x="0" y="-28575"/>
              <a:ext cx="812800" cy="841375"/>
            </a:xfrm>
            <a:prstGeom prst="rect">
              <a:avLst/>
            </a:prstGeom>
          </p:spPr>
          <p:txBody>
            <a:bodyPr lIns="50800" tIns="50800" rIns="50800" bIns="50800" rtlCol="0" anchor="ctr"/>
            <a:lstStyle/>
            <a:p>
              <a:pPr algn="ctr">
                <a:lnSpc>
                  <a:spcPts val="2859"/>
                </a:lnSpc>
              </a:pPr>
              <a:endParaRP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43000" y="4549056"/>
            <a:ext cx="6171998" cy="4142954"/>
          </a:xfrm>
          <a:prstGeom prst="rect">
            <a:avLst/>
          </a:prstGeom>
        </p:spPr>
      </p:pic>
      <p:grpSp>
        <p:nvGrpSpPr>
          <p:cNvPr id="7" name="Group 7"/>
          <p:cNvGrpSpPr/>
          <p:nvPr/>
        </p:nvGrpSpPr>
        <p:grpSpPr>
          <a:xfrm>
            <a:off x="12223548" y="3967452"/>
            <a:ext cx="6080528" cy="3194594"/>
            <a:chOff x="0" y="-28575"/>
            <a:chExt cx="2047841" cy="841375"/>
          </a:xfrm>
        </p:grpSpPr>
        <p:sp>
          <p:nvSpPr>
            <p:cNvPr id="8" name="Freeform 8"/>
            <p:cNvSpPr/>
            <p:nvPr/>
          </p:nvSpPr>
          <p:spPr>
            <a:xfrm>
              <a:off x="66364" y="0"/>
              <a:ext cx="1981477" cy="277403"/>
            </a:xfrm>
            <a:custGeom>
              <a:avLst/>
              <a:gdLst/>
              <a:ahLst/>
              <a:cxnLst/>
              <a:rect l="l" t="t" r="r" b="b"/>
              <a:pathLst>
                <a:path w="2047841" h="277403">
                  <a:moveTo>
                    <a:pt x="39828" y="0"/>
                  </a:moveTo>
                  <a:lnTo>
                    <a:pt x="2008013" y="0"/>
                  </a:lnTo>
                  <a:cubicBezTo>
                    <a:pt x="2018576" y="0"/>
                    <a:pt x="2028707" y="4196"/>
                    <a:pt x="2036176" y="11665"/>
                  </a:cubicBezTo>
                  <a:cubicBezTo>
                    <a:pt x="2043645" y="19134"/>
                    <a:pt x="2047841" y="29265"/>
                    <a:pt x="2047841" y="39828"/>
                  </a:cubicBezTo>
                  <a:lnTo>
                    <a:pt x="2047841" y="237575"/>
                  </a:lnTo>
                  <a:cubicBezTo>
                    <a:pt x="2047841" y="248138"/>
                    <a:pt x="2043645" y="258268"/>
                    <a:pt x="2036176" y="265738"/>
                  </a:cubicBezTo>
                  <a:cubicBezTo>
                    <a:pt x="2028707" y="273207"/>
                    <a:pt x="2018576" y="277403"/>
                    <a:pt x="2008013" y="277403"/>
                  </a:cubicBezTo>
                  <a:lnTo>
                    <a:pt x="39828" y="277403"/>
                  </a:lnTo>
                  <a:cubicBezTo>
                    <a:pt x="29265" y="277403"/>
                    <a:pt x="19134" y="273207"/>
                    <a:pt x="11665" y="265738"/>
                  </a:cubicBezTo>
                  <a:cubicBezTo>
                    <a:pt x="4196" y="258268"/>
                    <a:pt x="0" y="248138"/>
                    <a:pt x="0" y="237575"/>
                  </a:cubicBezTo>
                  <a:lnTo>
                    <a:pt x="0" y="39828"/>
                  </a:lnTo>
                  <a:cubicBezTo>
                    <a:pt x="0" y="29265"/>
                    <a:pt x="4196" y="19134"/>
                    <a:pt x="11665" y="11665"/>
                  </a:cubicBezTo>
                  <a:cubicBezTo>
                    <a:pt x="19134" y="4196"/>
                    <a:pt x="29265" y="0"/>
                    <a:pt x="39828" y="0"/>
                  </a:cubicBezTo>
                  <a:close/>
                </a:path>
              </a:pathLst>
            </a:custGeom>
            <a:solidFill>
              <a:srgbClr val="5DA6BA"/>
            </a:solidFill>
          </p:spPr>
          <p:txBody>
            <a:bodyPr/>
            <a:lstStyle/>
            <a:p>
              <a:r>
                <a:rPr lang="en-US" sz="5400" dirty="0"/>
                <a:t>     - Pagadala Prasad</a:t>
              </a:r>
            </a:p>
          </p:txBody>
        </p:sp>
        <p:sp>
          <p:nvSpPr>
            <p:cNvPr id="9" name="TextBox 9"/>
            <p:cNvSpPr txBox="1"/>
            <p:nvPr/>
          </p:nvSpPr>
          <p:spPr>
            <a:xfrm>
              <a:off x="0" y="-28575"/>
              <a:ext cx="812800" cy="841375"/>
            </a:xfrm>
            <a:prstGeom prst="rect">
              <a:avLst/>
            </a:prstGeom>
          </p:spPr>
          <p:txBody>
            <a:bodyPr lIns="50800" tIns="50800" rIns="50800" bIns="50800" rtlCol="0" anchor="ctr"/>
            <a:lstStyle/>
            <a:p>
              <a:pPr algn="ctr">
                <a:lnSpc>
                  <a:spcPts val="2859"/>
                </a:lnSpc>
              </a:pPr>
              <a:endParaRPr/>
            </a:p>
          </p:txBody>
        </p:sp>
      </p:grpSp>
      <p:sp>
        <p:nvSpPr>
          <p:cNvPr id="11" name="AutoShape 11"/>
          <p:cNvSpPr/>
          <p:nvPr/>
        </p:nvSpPr>
        <p:spPr>
          <a:xfrm>
            <a:off x="19050" y="1009650"/>
            <a:ext cx="18268950" cy="0"/>
          </a:xfrm>
          <a:prstGeom prst="line">
            <a:avLst/>
          </a:prstGeom>
          <a:ln w="38100" cap="flat">
            <a:solidFill>
              <a:srgbClr val="000000"/>
            </a:solidFill>
            <a:prstDash val="solid"/>
            <a:headEnd type="none" w="sm" len="sm"/>
            <a:tailEnd type="none" w="sm" len="sm"/>
          </a:ln>
        </p:spPr>
      </p:sp>
      <p:pic>
        <p:nvPicPr>
          <p:cNvPr id="13" name="Picture 12">
            <a:extLst>
              <a:ext uri="{FF2B5EF4-FFF2-40B4-BE49-F238E27FC236}">
                <a16:creationId xmlns:a16="http://schemas.microsoft.com/office/drawing/2014/main" id="{DA22A11B-172A-09E4-82FD-88C950A0ADB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 y="4482104"/>
            <a:ext cx="10158567" cy="580489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9503" t="29384" r="87" b="2771"/>
          <a:stretch>
            <a:fillRect/>
          </a:stretch>
        </p:blipFill>
        <p:spPr>
          <a:xfrm>
            <a:off x="0" y="0"/>
            <a:ext cx="18288000" cy="10287000"/>
          </a:xfrm>
          <a:prstGeom prst="rect">
            <a:avLst/>
          </a:prstGeom>
        </p:spPr>
      </p:pic>
      <p:grpSp>
        <p:nvGrpSpPr>
          <p:cNvPr id="3" name="Group 3"/>
          <p:cNvGrpSpPr/>
          <p:nvPr/>
        </p:nvGrpSpPr>
        <p:grpSpPr>
          <a:xfrm>
            <a:off x="-1271590" y="-783679"/>
            <a:ext cx="19958719" cy="11283673"/>
            <a:chOff x="0" y="0"/>
            <a:chExt cx="5256617" cy="2971832"/>
          </a:xfrm>
        </p:grpSpPr>
        <p:sp>
          <p:nvSpPr>
            <p:cNvPr id="4" name="Freeform 4"/>
            <p:cNvSpPr/>
            <p:nvPr/>
          </p:nvSpPr>
          <p:spPr>
            <a:xfrm>
              <a:off x="0" y="0"/>
              <a:ext cx="5256618" cy="2971832"/>
            </a:xfrm>
            <a:custGeom>
              <a:avLst/>
              <a:gdLst/>
              <a:ahLst/>
              <a:cxnLst/>
              <a:rect l="l" t="t" r="r" b="b"/>
              <a:pathLst>
                <a:path w="5256618" h="2971832">
                  <a:moveTo>
                    <a:pt x="0" y="0"/>
                  </a:moveTo>
                  <a:lnTo>
                    <a:pt x="5256618" y="0"/>
                  </a:lnTo>
                  <a:lnTo>
                    <a:pt x="5256618" y="2971832"/>
                  </a:lnTo>
                  <a:lnTo>
                    <a:pt x="0" y="2971832"/>
                  </a:lnTo>
                  <a:close/>
                </a:path>
              </a:pathLst>
            </a:custGeom>
            <a:solidFill>
              <a:srgbClr val="414B43"/>
            </a:solidFill>
          </p:spPr>
        </p:sp>
        <p:sp>
          <p:nvSpPr>
            <p:cNvPr id="5" name="TextBox 5"/>
            <p:cNvSpPr txBox="1"/>
            <p:nvPr/>
          </p:nvSpPr>
          <p:spPr>
            <a:xfrm>
              <a:off x="0" y="-28575"/>
              <a:ext cx="812800" cy="841375"/>
            </a:xfrm>
            <a:prstGeom prst="rect">
              <a:avLst/>
            </a:prstGeom>
          </p:spPr>
          <p:txBody>
            <a:bodyPr lIns="50800" tIns="50800" rIns="50800" bIns="50800" rtlCol="0" anchor="ctr"/>
            <a:lstStyle/>
            <a:p>
              <a:pPr algn="ctr">
                <a:lnSpc>
                  <a:spcPts val="2859"/>
                </a:lnSpc>
              </a:pPr>
              <a:endParaRPr/>
            </a:p>
          </p:txBody>
        </p:sp>
      </p:grpSp>
      <p:sp>
        <p:nvSpPr>
          <p:cNvPr id="6" name="TextBox 6"/>
          <p:cNvSpPr txBox="1"/>
          <p:nvPr/>
        </p:nvSpPr>
        <p:spPr>
          <a:xfrm>
            <a:off x="-381000" y="647700"/>
            <a:ext cx="18669000" cy="4027641"/>
          </a:xfrm>
          <a:prstGeom prst="rect">
            <a:avLst/>
          </a:prstGeom>
        </p:spPr>
        <p:txBody>
          <a:bodyPr wrap="square" lIns="0" tIns="0" rIns="0" bIns="0" rtlCol="0" anchor="t">
            <a:spAutoFit/>
          </a:bodyPr>
          <a:lstStyle/>
          <a:p>
            <a:pPr algn="just">
              <a:lnSpc>
                <a:spcPts val="4200"/>
              </a:lnSpc>
            </a:pPr>
            <a:r>
              <a:rPr lang="en-US" sz="3000" dirty="0">
                <a:solidFill>
                  <a:srgbClr val="FFFFFF"/>
                </a:solidFill>
                <a:latin typeface="Times Neue Roman Bold"/>
              </a:rPr>
              <a:t>   MAP VISUALIZATIONS :-</a:t>
            </a:r>
          </a:p>
          <a:p>
            <a:pPr marL="137160" marR="91440" algn="just">
              <a:lnSpc>
                <a:spcPct val="15000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3000" dirty="0">
                <a:solidFill>
                  <a:schemeClr val="bg1"/>
                </a:solidFill>
                <a:effectLst/>
                <a:latin typeface="Times Neue Roman" panose="020B0604020202020204" charset="0"/>
                <a:ea typeface="Calibri" panose="020F0502020204030204" pitchFamily="34" charset="0"/>
              </a:rPr>
              <a:t> Charts showing values that relate to geographical areas. Some examples include: (a) population density in each state of                the United States, (b) income per capita for each country in Europe, (c) life expectancy in each country of the world.</a:t>
            </a: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       The tasks in this project include:</a:t>
            </a:r>
            <a:endParaRPr lang="en-US"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137160" marR="91440" algn="just">
              <a:lnSpc>
                <a:spcPct val="15000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Sourcing freely redistributable vector outlines for the countries of the world, states/provinces in particular countries (USA in particular, but also other areas); </a:t>
            </a:r>
            <a:endParaRPr lang="en-US"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p:txBody>
      </p:sp>
      <p:sp>
        <p:nvSpPr>
          <p:cNvPr id="7" name="TextBox 7"/>
          <p:cNvSpPr txBox="1"/>
          <p:nvPr/>
        </p:nvSpPr>
        <p:spPr>
          <a:xfrm>
            <a:off x="-152400" y="5676900"/>
            <a:ext cx="17841706" cy="2540054"/>
          </a:xfrm>
          <a:prstGeom prst="rect">
            <a:avLst/>
          </a:prstGeom>
        </p:spPr>
        <p:txBody>
          <a:bodyPr wrap="square" lIns="0" tIns="0" rIns="0" bIns="0" rtlCol="0" anchor="t">
            <a:spAutoFit/>
          </a:bodyPr>
          <a:lstStyle/>
          <a:p>
            <a:pPr algn="just">
              <a:lnSpc>
                <a:spcPts val="4200"/>
              </a:lnSpc>
            </a:pPr>
            <a:r>
              <a:rPr lang="en-US" sz="3000" dirty="0">
                <a:solidFill>
                  <a:srgbClr val="FFFFFF"/>
                </a:solidFill>
                <a:latin typeface="Times Neue Roman Bold"/>
              </a:rPr>
              <a:t> TIME SERIES TIME INTERACTIVITY :-</a:t>
            </a:r>
          </a:p>
          <a:p>
            <a:pPr marL="137160" marR="91440" algn="just">
              <a:lnSpc>
                <a:spcPct val="15000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Implement a new (to </a:t>
            </a:r>
            <a:r>
              <a:rPr lang="en-IN" sz="3000" kern="100" dirty="0" err="1">
                <a:solidFill>
                  <a:schemeClr val="bg1"/>
                </a:solidFill>
                <a:effectLst/>
                <a:latin typeface="Times Neue Roman" panose="020B0604020202020204" charset="0"/>
                <a:ea typeface="Calibri" panose="020F0502020204030204" pitchFamily="34" charset="0"/>
                <a:cs typeface="Times New Roman" panose="02020603050405020304" pitchFamily="18" charset="0"/>
              </a:rPr>
              <a:t>JFreeChart</a:t>
            </a: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 feature for interactive time series charts --- to display a separate control that shows a small version of ALL the time series data, with a sliding "view" rectangle that allows you to select the subset of the time series data to display in the main chart.</a:t>
            </a:r>
            <a:endParaRPr lang="en-US"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EBE4"/>
        </a:solidFill>
        <a:effectLst/>
      </p:bgPr>
    </p:bg>
    <p:spTree>
      <p:nvGrpSpPr>
        <p:cNvPr id="1" name=""/>
        <p:cNvGrpSpPr/>
        <p:nvPr/>
      </p:nvGrpSpPr>
      <p:grpSpPr>
        <a:xfrm>
          <a:off x="0" y="0"/>
          <a:ext cx="0" cy="0"/>
          <a:chOff x="0" y="0"/>
          <a:chExt cx="0" cy="0"/>
        </a:xfrm>
      </p:grpSpPr>
      <p:grpSp>
        <p:nvGrpSpPr>
          <p:cNvPr id="2" name="Group 2"/>
          <p:cNvGrpSpPr/>
          <p:nvPr/>
        </p:nvGrpSpPr>
        <p:grpSpPr>
          <a:xfrm>
            <a:off x="-1271590" y="-783679"/>
            <a:ext cx="19958719" cy="11283673"/>
            <a:chOff x="0" y="0"/>
            <a:chExt cx="5256617" cy="2971832"/>
          </a:xfrm>
        </p:grpSpPr>
        <p:sp>
          <p:nvSpPr>
            <p:cNvPr id="3" name="Freeform 3"/>
            <p:cNvSpPr/>
            <p:nvPr/>
          </p:nvSpPr>
          <p:spPr>
            <a:xfrm>
              <a:off x="0" y="0"/>
              <a:ext cx="5256618" cy="2971832"/>
            </a:xfrm>
            <a:custGeom>
              <a:avLst/>
              <a:gdLst/>
              <a:ahLst/>
              <a:cxnLst/>
              <a:rect l="l" t="t" r="r" b="b"/>
              <a:pathLst>
                <a:path w="5256618" h="2971832">
                  <a:moveTo>
                    <a:pt x="0" y="0"/>
                  </a:moveTo>
                  <a:lnTo>
                    <a:pt x="5256618" y="0"/>
                  </a:lnTo>
                  <a:lnTo>
                    <a:pt x="5256618" y="2971832"/>
                  </a:lnTo>
                  <a:lnTo>
                    <a:pt x="0" y="2971832"/>
                  </a:lnTo>
                  <a:close/>
                </a:path>
              </a:pathLst>
            </a:custGeom>
            <a:solidFill>
              <a:srgbClr val="414B43"/>
            </a:solidFill>
          </p:spPr>
        </p:sp>
        <p:sp>
          <p:nvSpPr>
            <p:cNvPr id="4" name="TextBox 4"/>
            <p:cNvSpPr txBox="1"/>
            <p:nvPr/>
          </p:nvSpPr>
          <p:spPr>
            <a:xfrm>
              <a:off x="0" y="-28575"/>
              <a:ext cx="812800" cy="841375"/>
            </a:xfrm>
            <a:prstGeom prst="rect">
              <a:avLst/>
            </a:prstGeom>
          </p:spPr>
          <p:txBody>
            <a:bodyPr lIns="50800" tIns="50800" rIns="50800" bIns="50800" rtlCol="0" anchor="ctr"/>
            <a:lstStyle/>
            <a:p>
              <a:pPr algn="ctr">
                <a:lnSpc>
                  <a:spcPts val="2859"/>
                </a:lnSpc>
              </a:pPr>
              <a:endParaRPr/>
            </a:p>
          </p:txBody>
        </p:sp>
      </p:grpSp>
      <p:sp>
        <p:nvSpPr>
          <p:cNvPr id="5" name="TextBox 5"/>
          <p:cNvSpPr txBox="1"/>
          <p:nvPr/>
        </p:nvSpPr>
        <p:spPr>
          <a:xfrm>
            <a:off x="795345" y="457855"/>
            <a:ext cx="16463955" cy="3145926"/>
          </a:xfrm>
          <a:prstGeom prst="rect">
            <a:avLst/>
          </a:prstGeom>
        </p:spPr>
        <p:txBody>
          <a:bodyPr lIns="0" tIns="0" rIns="0" bIns="0" rtlCol="0" anchor="t">
            <a:spAutoFit/>
          </a:bodyPr>
          <a:lstStyle/>
          <a:p>
            <a:pPr>
              <a:lnSpc>
                <a:spcPts val="3919"/>
              </a:lnSpc>
            </a:pPr>
            <a:r>
              <a:rPr lang="en-US" sz="3200" dirty="0">
                <a:solidFill>
                  <a:srgbClr val="FFFFFF"/>
                </a:solidFill>
                <a:latin typeface="Times Neue Roman"/>
              </a:rPr>
              <a:t> DASHBOARDS</a:t>
            </a:r>
            <a:r>
              <a:rPr lang="en-US" sz="2799" dirty="0">
                <a:solidFill>
                  <a:srgbClr val="FFFFFF"/>
                </a:solidFill>
                <a:latin typeface="Times Neue Roman"/>
              </a:rPr>
              <a:t> :-</a:t>
            </a:r>
          </a:p>
          <a:p>
            <a:pPr marL="137160" marR="91440" algn="just">
              <a:lnSpc>
                <a:spcPct val="15000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There is currently a lot of interest in dashboard displays. Create a flexible dashboard mechanism that supports a subset of </a:t>
            </a:r>
            <a:r>
              <a:rPr lang="en-IN" sz="3000" kern="100" dirty="0" err="1">
                <a:solidFill>
                  <a:schemeClr val="bg1"/>
                </a:solidFill>
                <a:effectLst/>
                <a:latin typeface="Times Neue Roman" panose="020B0604020202020204" charset="0"/>
                <a:ea typeface="Calibri" panose="020F0502020204030204" pitchFamily="34" charset="0"/>
                <a:cs typeface="Times New Roman" panose="02020603050405020304" pitchFamily="18" charset="0"/>
              </a:rPr>
              <a:t>JFreeChart</a:t>
            </a: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 chart types (dials, pies, thermometers, bars, and lines/time series) that can be delivered easily via both Java Web Start and an applet.</a:t>
            </a:r>
            <a:endParaRPr lang="en-US"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a:lnSpc>
                <a:spcPts val="3919"/>
              </a:lnSpc>
            </a:pPr>
            <a:endParaRPr lang="en-US" sz="2799" dirty="0">
              <a:solidFill>
                <a:srgbClr val="FFFFFF"/>
              </a:solidFill>
              <a:latin typeface="Times Neue Roman"/>
            </a:endParaRPr>
          </a:p>
        </p:txBody>
      </p:sp>
      <p:sp>
        <p:nvSpPr>
          <p:cNvPr id="6" name="TextBox 6"/>
          <p:cNvSpPr txBox="1"/>
          <p:nvPr/>
        </p:nvSpPr>
        <p:spPr>
          <a:xfrm>
            <a:off x="795345" y="4845315"/>
            <a:ext cx="16197256" cy="2465374"/>
          </a:xfrm>
          <a:prstGeom prst="rect">
            <a:avLst/>
          </a:prstGeom>
        </p:spPr>
        <p:txBody>
          <a:bodyPr wrap="square" lIns="0" tIns="0" rIns="0" bIns="0" rtlCol="0" anchor="t">
            <a:spAutoFit/>
          </a:bodyPr>
          <a:lstStyle/>
          <a:p>
            <a:pPr algn="just">
              <a:lnSpc>
                <a:spcPts val="3919"/>
              </a:lnSpc>
            </a:pPr>
            <a:r>
              <a:rPr lang="en-US" sz="2799" dirty="0">
                <a:solidFill>
                  <a:srgbClr val="FFFFFF"/>
                </a:solidFill>
                <a:latin typeface="Times Neue Roman Bold"/>
              </a:rPr>
              <a:t>PROPERTY EDITORS :-</a:t>
            </a:r>
          </a:p>
          <a:p>
            <a:pPr algn="just">
              <a:lnSpc>
                <a:spcPts val="3919"/>
              </a:lnSpc>
            </a:pPr>
            <a:r>
              <a:rPr lang="en-US" sz="2799" dirty="0">
                <a:solidFill>
                  <a:srgbClr val="FFFFFF"/>
                </a:solidFill>
                <a:latin typeface="Times Neue Roman Bold"/>
              </a:rPr>
              <a:t> </a:t>
            </a:r>
            <a:r>
              <a:rPr lang="en-IN" sz="3000" dirty="0">
                <a:solidFill>
                  <a:schemeClr val="bg1"/>
                </a:solidFill>
                <a:effectLst/>
                <a:latin typeface="Times Neue Roman" panose="020B0604020202020204" charset="0"/>
                <a:ea typeface="Calibri" panose="020F0502020204030204" pitchFamily="34" charset="0"/>
              </a:rPr>
              <a:t>The property editor mechanism in </a:t>
            </a:r>
            <a:r>
              <a:rPr lang="en-IN" sz="3000" dirty="0" err="1">
                <a:solidFill>
                  <a:schemeClr val="bg1"/>
                </a:solidFill>
                <a:effectLst/>
                <a:latin typeface="Times Neue Roman" panose="020B0604020202020204" charset="0"/>
                <a:ea typeface="Calibri" panose="020F0502020204030204" pitchFamily="34" charset="0"/>
              </a:rPr>
              <a:t>JFreeChart</a:t>
            </a:r>
            <a:r>
              <a:rPr lang="en-IN" sz="3000" dirty="0">
                <a:solidFill>
                  <a:schemeClr val="bg1"/>
                </a:solidFill>
                <a:effectLst/>
                <a:latin typeface="Times Neue Roman" panose="020B0604020202020204" charset="0"/>
                <a:ea typeface="Calibri" panose="020F0502020204030204" pitchFamily="34" charset="0"/>
              </a:rPr>
              <a:t> only handles a small subset of the properties that can be set for charts. Extend (or reimplement) this mechanism to provide greater end-user control over the appearance of the charts.</a:t>
            </a:r>
            <a:endParaRPr lang="en-US" sz="3000" dirty="0">
              <a:solidFill>
                <a:schemeClr val="bg1"/>
              </a:solidFill>
              <a:latin typeface="Times Neue Roman" panose="020B0604020202020204" charset="0"/>
            </a:endParaRPr>
          </a:p>
          <a:p>
            <a:pPr algn="just">
              <a:lnSpc>
                <a:spcPts val="3919"/>
              </a:lnSpc>
            </a:pPr>
            <a:endParaRPr lang="en-US" sz="2799" dirty="0">
              <a:solidFill>
                <a:srgbClr val="FFFFFF"/>
              </a:solidFill>
              <a:latin typeface="Times Neue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64" b="15460"/>
          <a:stretch>
            <a:fillRect/>
          </a:stretch>
        </p:blipFill>
        <p:spPr>
          <a:xfrm>
            <a:off x="0" y="0"/>
            <a:ext cx="18288000" cy="10287000"/>
          </a:xfrm>
          <a:prstGeom prst="rect">
            <a:avLst/>
          </a:prstGeom>
        </p:spPr>
      </p:pic>
      <p:sp>
        <p:nvSpPr>
          <p:cNvPr id="3" name="TextBox 3"/>
          <p:cNvSpPr txBox="1"/>
          <p:nvPr/>
        </p:nvSpPr>
        <p:spPr>
          <a:xfrm>
            <a:off x="1028700" y="2143125"/>
            <a:ext cx="16230600" cy="6381751"/>
          </a:xfrm>
          <a:prstGeom prst="rect">
            <a:avLst/>
          </a:prstGeom>
        </p:spPr>
        <p:txBody>
          <a:bodyPr lIns="0" tIns="0" rIns="0" bIns="0" rtlCol="0" anchor="t">
            <a:spAutoFit/>
          </a:bodyPr>
          <a:lstStyle/>
          <a:p>
            <a:pPr algn="just">
              <a:lnSpc>
                <a:spcPts val="4200"/>
              </a:lnSpc>
            </a:pPr>
            <a:r>
              <a:rPr lang="en-US" sz="3000" dirty="0">
                <a:solidFill>
                  <a:srgbClr val="FFFFFF"/>
                </a:solidFill>
                <a:latin typeface="Times Neue Roman"/>
              </a:rPr>
              <a:t>1.</a:t>
            </a:r>
            <a:r>
              <a:rPr lang="en-US" sz="3000" dirty="0">
                <a:solidFill>
                  <a:srgbClr val="FFFFFF"/>
                </a:solidFill>
                <a:latin typeface="Times Neue Roman Bold"/>
              </a:rPr>
              <a:t>Functional Testing</a:t>
            </a:r>
          </a:p>
          <a:p>
            <a:pPr algn="just">
              <a:lnSpc>
                <a:spcPts val="4200"/>
              </a:lnSpc>
            </a:pPr>
            <a:r>
              <a:rPr lang="en-US" sz="3000" dirty="0">
                <a:solidFill>
                  <a:srgbClr val="FFFFFF"/>
                </a:solidFill>
                <a:latin typeface="Times Neue Roman"/>
              </a:rPr>
              <a:t>Functional tests provide systematic demonstrations that functions tested are available as specified by the business and technical requirements, system documentation, and user manuals.</a:t>
            </a:r>
          </a:p>
          <a:p>
            <a:pPr algn="just">
              <a:lnSpc>
                <a:spcPts val="4200"/>
              </a:lnSpc>
            </a:pPr>
            <a:r>
              <a:rPr lang="en-US" sz="3000" dirty="0">
                <a:solidFill>
                  <a:srgbClr val="FFFFFF"/>
                </a:solidFill>
                <a:latin typeface="Times Neue Roman"/>
              </a:rPr>
              <a:t>Functional testing is centered on the following items:</a:t>
            </a:r>
          </a:p>
          <a:p>
            <a:pPr marL="647700" lvl="1" indent="-323850" algn="just">
              <a:lnSpc>
                <a:spcPts val="4200"/>
              </a:lnSpc>
              <a:buFont typeface="Arial"/>
              <a:buChar char="•"/>
            </a:pPr>
            <a:r>
              <a:rPr lang="en-US" sz="3000" dirty="0">
                <a:solidFill>
                  <a:srgbClr val="FFFFFF"/>
                </a:solidFill>
                <a:latin typeface="Times Neue Roman"/>
              </a:rPr>
              <a:t>   Functions: Identified functions must be exercised.</a:t>
            </a:r>
          </a:p>
          <a:p>
            <a:pPr marL="647700" lvl="1" indent="-323850" algn="just">
              <a:lnSpc>
                <a:spcPts val="4200"/>
              </a:lnSpc>
              <a:buFont typeface="Arial"/>
              <a:buChar char="•"/>
            </a:pPr>
            <a:r>
              <a:rPr lang="en-US" sz="3000" dirty="0">
                <a:solidFill>
                  <a:srgbClr val="FFFFFF"/>
                </a:solidFill>
                <a:latin typeface="Times Neue Roman"/>
              </a:rPr>
              <a:t> Output: Identified classes of software outputs must be exercised.</a:t>
            </a:r>
          </a:p>
          <a:p>
            <a:pPr marL="647700" lvl="1" indent="-323850" algn="just">
              <a:lnSpc>
                <a:spcPts val="4200"/>
              </a:lnSpc>
              <a:buFont typeface="Arial"/>
              <a:buChar char="•"/>
            </a:pPr>
            <a:r>
              <a:rPr lang="en-US" sz="3000" dirty="0">
                <a:solidFill>
                  <a:srgbClr val="FFFFFF"/>
                </a:solidFill>
                <a:latin typeface="Times Neue Roman"/>
              </a:rPr>
              <a:t>  Systems/Procedures: system should work properly</a:t>
            </a:r>
          </a:p>
          <a:p>
            <a:pPr algn="just">
              <a:lnSpc>
                <a:spcPts val="4200"/>
              </a:lnSpc>
            </a:pPr>
            <a:endParaRPr lang="en-US" sz="3000" dirty="0">
              <a:solidFill>
                <a:srgbClr val="FFFFFF"/>
              </a:solidFill>
              <a:latin typeface="Times Neue Roman"/>
            </a:endParaRPr>
          </a:p>
          <a:p>
            <a:pPr algn="just">
              <a:lnSpc>
                <a:spcPts val="4200"/>
              </a:lnSpc>
            </a:pPr>
            <a:r>
              <a:rPr lang="en-US" sz="3000" dirty="0">
                <a:solidFill>
                  <a:srgbClr val="FFFFFF"/>
                </a:solidFill>
                <a:latin typeface="Times Neue Roman"/>
              </a:rPr>
              <a:t>2</a:t>
            </a:r>
            <a:r>
              <a:rPr lang="en-US" sz="3000" dirty="0">
                <a:solidFill>
                  <a:srgbClr val="FFFFFF"/>
                </a:solidFill>
                <a:latin typeface="Times Neue Roman Bold"/>
              </a:rPr>
              <a:t>.Integration Testing</a:t>
            </a:r>
          </a:p>
          <a:p>
            <a:pPr algn="just">
              <a:lnSpc>
                <a:spcPts val="4200"/>
              </a:lnSpc>
            </a:pPr>
            <a:r>
              <a:rPr lang="en-US" sz="3000" dirty="0">
                <a:solidFill>
                  <a:srgbClr val="FFFFFF"/>
                </a:solidFill>
                <a:latin typeface="Times Neue Roman"/>
              </a:rPr>
              <a:t>Software integration testing is the incremental integration testing of two or more integrated software components on a single platform to produce failures caused by interface defects.</a:t>
            </a:r>
          </a:p>
          <a:p>
            <a:pPr algn="just">
              <a:lnSpc>
                <a:spcPts val="4200"/>
              </a:lnSpc>
            </a:pPr>
            <a:endParaRPr lang="en-US" sz="3000" dirty="0">
              <a:solidFill>
                <a:srgbClr val="FFFFFF"/>
              </a:solidFill>
              <a:latin typeface="Times Neue Roman"/>
            </a:endParaRPr>
          </a:p>
        </p:txBody>
      </p:sp>
      <p:sp>
        <p:nvSpPr>
          <p:cNvPr id="4" name="TextBox 4"/>
          <p:cNvSpPr txBox="1"/>
          <p:nvPr/>
        </p:nvSpPr>
        <p:spPr>
          <a:xfrm>
            <a:off x="1028700" y="365125"/>
            <a:ext cx="3703400" cy="1193800"/>
          </a:xfrm>
          <a:prstGeom prst="rect">
            <a:avLst/>
          </a:prstGeom>
        </p:spPr>
        <p:txBody>
          <a:bodyPr lIns="0" tIns="0" rIns="0" bIns="0" rtlCol="0" anchor="t">
            <a:spAutoFit/>
          </a:bodyPr>
          <a:lstStyle/>
          <a:p>
            <a:pPr algn="ctr">
              <a:lnSpc>
                <a:spcPts val="9799"/>
              </a:lnSpc>
            </a:pPr>
            <a:r>
              <a:rPr lang="en-US" sz="6999">
                <a:solidFill>
                  <a:srgbClr val="FFFFFF"/>
                </a:solidFill>
                <a:latin typeface="Times Neue Roman"/>
              </a:rPr>
              <a:t>TESTING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64" b="15460"/>
          <a:stretch>
            <a:fillRect/>
          </a:stretch>
        </p:blipFill>
        <p:spPr>
          <a:xfrm>
            <a:off x="0" y="0"/>
            <a:ext cx="18288000" cy="10287000"/>
          </a:xfrm>
          <a:prstGeom prst="rect">
            <a:avLst/>
          </a:prstGeom>
        </p:spPr>
      </p:pic>
      <p:sp>
        <p:nvSpPr>
          <p:cNvPr id="3" name="TextBox 3"/>
          <p:cNvSpPr txBox="1"/>
          <p:nvPr/>
        </p:nvSpPr>
        <p:spPr>
          <a:xfrm>
            <a:off x="4822785" y="4441825"/>
            <a:ext cx="8642430" cy="1193800"/>
          </a:xfrm>
          <a:prstGeom prst="rect">
            <a:avLst/>
          </a:prstGeom>
        </p:spPr>
        <p:txBody>
          <a:bodyPr lIns="0" tIns="0" rIns="0" bIns="0" rtlCol="0" anchor="t">
            <a:spAutoFit/>
          </a:bodyPr>
          <a:lstStyle/>
          <a:p>
            <a:pPr algn="ctr">
              <a:lnSpc>
                <a:spcPts val="9799"/>
              </a:lnSpc>
            </a:pPr>
            <a:r>
              <a:rPr lang="en-US" sz="6999" dirty="0">
                <a:solidFill>
                  <a:srgbClr val="FFFFFF"/>
                </a:solidFill>
                <a:latin typeface="Times Neue Roman Bold"/>
              </a:rPr>
              <a:t>CODE AND OUTPUT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EBE4"/>
        </a:solidFill>
        <a:effectLst/>
      </p:bgPr>
    </p:bg>
    <p:spTree>
      <p:nvGrpSpPr>
        <p:cNvPr id="1" name="">
          <a:extLst>
            <a:ext uri="{FF2B5EF4-FFF2-40B4-BE49-F238E27FC236}">
              <a16:creationId xmlns:a16="http://schemas.microsoft.com/office/drawing/2014/main" id="{5AA9017A-515C-D611-3380-C2F9A69430C2}"/>
            </a:ext>
          </a:extLst>
        </p:cNvPr>
        <p:cNvGrpSpPr/>
        <p:nvPr/>
      </p:nvGrpSpPr>
      <p:grpSpPr>
        <a:xfrm>
          <a:off x="0" y="0"/>
          <a:ext cx="0" cy="0"/>
          <a:chOff x="0" y="0"/>
          <a:chExt cx="0" cy="0"/>
        </a:xfrm>
      </p:grpSpPr>
      <p:sp>
        <p:nvSpPr>
          <p:cNvPr id="3" name="TextBox 3">
            <a:extLst>
              <a:ext uri="{FF2B5EF4-FFF2-40B4-BE49-F238E27FC236}">
                <a16:creationId xmlns:a16="http://schemas.microsoft.com/office/drawing/2014/main" id="{A54B0C79-F85A-45B5-0A34-71405A52D6C4}"/>
              </a:ext>
            </a:extLst>
          </p:cNvPr>
          <p:cNvSpPr txBox="1"/>
          <p:nvPr/>
        </p:nvSpPr>
        <p:spPr>
          <a:xfrm>
            <a:off x="19050" y="520453"/>
            <a:ext cx="10892567" cy="980589"/>
          </a:xfrm>
          <a:prstGeom prst="rect">
            <a:avLst/>
          </a:prstGeom>
        </p:spPr>
        <p:txBody>
          <a:bodyPr lIns="0" tIns="0" rIns="0" bIns="0" rtlCol="0" anchor="t">
            <a:spAutoFit/>
          </a:bodyPr>
          <a:lstStyle/>
          <a:p>
            <a:pPr marL="0" lvl="0" indent="0" algn="ctr">
              <a:lnSpc>
                <a:spcPts val="8399"/>
              </a:lnSpc>
              <a:spcBef>
                <a:spcPct val="0"/>
              </a:spcBef>
            </a:pPr>
            <a:r>
              <a:rPr lang="en-US" sz="4800" dirty="0">
                <a:solidFill>
                  <a:srgbClr val="414B43"/>
                </a:solidFill>
                <a:latin typeface="Times Neue Roman Bold"/>
              </a:rPr>
              <a:t>APPLICATON INTERFACE :-</a:t>
            </a:r>
          </a:p>
        </p:txBody>
      </p:sp>
      <p:sp>
        <p:nvSpPr>
          <p:cNvPr id="4" name="AutoShape 4">
            <a:extLst>
              <a:ext uri="{FF2B5EF4-FFF2-40B4-BE49-F238E27FC236}">
                <a16:creationId xmlns:a16="http://schemas.microsoft.com/office/drawing/2014/main" id="{2FF6CD91-37E5-00EA-30F6-85DDA2ECBDD3}"/>
              </a:ext>
            </a:extLst>
          </p:cNvPr>
          <p:cNvSpPr/>
          <p:nvPr/>
        </p:nvSpPr>
        <p:spPr>
          <a:xfrm>
            <a:off x="19050" y="9220200"/>
            <a:ext cx="18268950" cy="0"/>
          </a:xfrm>
          <a:prstGeom prst="line">
            <a:avLst/>
          </a:prstGeom>
          <a:ln w="38100" cap="flat">
            <a:solidFill>
              <a:srgbClr val="000000"/>
            </a:solidFill>
            <a:prstDash val="solid"/>
            <a:headEnd type="none" w="sm" len="sm"/>
            <a:tailEnd type="none" w="sm" len="sm"/>
          </a:ln>
        </p:spPr>
      </p:sp>
      <p:pic>
        <p:nvPicPr>
          <p:cNvPr id="9" name="Picture 8">
            <a:extLst>
              <a:ext uri="{FF2B5EF4-FFF2-40B4-BE49-F238E27FC236}">
                <a16:creationId xmlns:a16="http://schemas.microsoft.com/office/drawing/2014/main" id="{FE0047D1-D1F6-8C9B-F0E8-1AFB3384A5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5803" y="2019299"/>
            <a:ext cx="14456393" cy="6435377"/>
          </a:xfrm>
          <a:prstGeom prst="rect">
            <a:avLst/>
          </a:prstGeom>
        </p:spPr>
      </p:pic>
    </p:spTree>
    <p:extLst>
      <p:ext uri="{BB962C8B-B14F-4D97-AF65-F5344CB8AC3E}">
        <p14:creationId xmlns:p14="http://schemas.microsoft.com/office/powerpoint/2010/main" val="2355855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EBE4"/>
        </a:solidFill>
        <a:effectLst/>
      </p:bgPr>
    </p:bg>
    <p:spTree>
      <p:nvGrpSpPr>
        <p:cNvPr id="1" name="">
          <a:extLst>
            <a:ext uri="{FF2B5EF4-FFF2-40B4-BE49-F238E27FC236}">
              <a16:creationId xmlns:a16="http://schemas.microsoft.com/office/drawing/2014/main" id="{5E51F233-8EF1-9174-98FE-AD1898C6408D}"/>
            </a:ext>
          </a:extLst>
        </p:cNvPr>
        <p:cNvGrpSpPr/>
        <p:nvPr/>
      </p:nvGrpSpPr>
      <p:grpSpPr>
        <a:xfrm>
          <a:off x="0" y="0"/>
          <a:ext cx="0" cy="0"/>
          <a:chOff x="0" y="0"/>
          <a:chExt cx="0" cy="0"/>
        </a:xfrm>
      </p:grpSpPr>
      <p:sp>
        <p:nvSpPr>
          <p:cNvPr id="3" name="TextBox 3">
            <a:extLst>
              <a:ext uri="{FF2B5EF4-FFF2-40B4-BE49-F238E27FC236}">
                <a16:creationId xmlns:a16="http://schemas.microsoft.com/office/drawing/2014/main" id="{456D8376-D3A9-F7BD-978A-3E64F10E5B9B}"/>
              </a:ext>
            </a:extLst>
          </p:cNvPr>
          <p:cNvSpPr txBox="1"/>
          <p:nvPr/>
        </p:nvSpPr>
        <p:spPr>
          <a:xfrm>
            <a:off x="2133599" y="520453"/>
            <a:ext cx="6629401" cy="980589"/>
          </a:xfrm>
          <a:prstGeom prst="rect">
            <a:avLst/>
          </a:prstGeom>
        </p:spPr>
        <p:txBody>
          <a:bodyPr wrap="square" lIns="0" tIns="0" rIns="0" bIns="0" rtlCol="0" anchor="t">
            <a:spAutoFit/>
          </a:bodyPr>
          <a:lstStyle/>
          <a:p>
            <a:pPr marL="0" lvl="0" indent="0" algn="ctr">
              <a:lnSpc>
                <a:spcPts val="8399"/>
              </a:lnSpc>
              <a:spcBef>
                <a:spcPct val="0"/>
              </a:spcBef>
            </a:pPr>
            <a:r>
              <a:rPr lang="en-US" sz="4800" dirty="0">
                <a:solidFill>
                  <a:srgbClr val="414B43"/>
                </a:solidFill>
                <a:latin typeface="Times Neue Roman Bold"/>
              </a:rPr>
              <a:t>SIGN UP PAGE :-</a:t>
            </a:r>
          </a:p>
        </p:txBody>
      </p:sp>
      <p:sp>
        <p:nvSpPr>
          <p:cNvPr id="4" name="AutoShape 4">
            <a:extLst>
              <a:ext uri="{FF2B5EF4-FFF2-40B4-BE49-F238E27FC236}">
                <a16:creationId xmlns:a16="http://schemas.microsoft.com/office/drawing/2014/main" id="{F3071418-3A95-6D7E-999A-5B9E83D856A9}"/>
              </a:ext>
            </a:extLst>
          </p:cNvPr>
          <p:cNvSpPr/>
          <p:nvPr/>
        </p:nvSpPr>
        <p:spPr>
          <a:xfrm>
            <a:off x="19050" y="9220200"/>
            <a:ext cx="18268950" cy="0"/>
          </a:xfrm>
          <a:prstGeom prst="line">
            <a:avLst/>
          </a:prstGeom>
          <a:ln w="38100" cap="flat">
            <a:solidFill>
              <a:srgbClr val="000000"/>
            </a:solidFill>
            <a:prstDash val="solid"/>
            <a:headEnd type="none" w="sm" len="sm"/>
            <a:tailEnd type="none" w="sm" len="sm"/>
          </a:ln>
        </p:spPr>
      </p:sp>
      <p:pic>
        <p:nvPicPr>
          <p:cNvPr id="5" name="Picture 4">
            <a:extLst>
              <a:ext uri="{FF2B5EF4-FFF2-40B4-BE49-F238E27FC236}">
                <a16:creationId xmlns:a16="http://schemas.microsoft.com/office/drawing/2014/main" id="{38501A70-8B84-E8CB-5741-CA41CAF885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0487" y="1785937"/>
            <a:ext cx="11034713" cy="6715125"/>
          </a:xfrm>
          <a:prstGeom prst="rect">
            <a:avLst/>
          </a:prstGeom>
        </p:spPr>
      </p:pic>
    </p:spTree>
    <p:extLst>
      <p:ext uri="{BB962C8B-B14F-4D97-AF65-F5344CB8AC3E}">
        <p14:creationId xmlns:p14="http://schemas.microsoft.com/office/powerpoint/2010/main" val="308246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1EBE4"/>
        </a:solidFill>
        <a:effectLst/>
      </p:bgPr>
    </p:bg>
    <p:spTree>
      <p:nvGrpSpPr>
        <p:cNvPr id="1" name="">
          <a:extLst>
            <a:ext uri="{FF2B5EF4-FFF2-40B4-BE49-F238E27FC236}">
              <a16:creationId xmlns:a16="http://schemas.microsoft.com/office/drawing/2014/main" id="{05E0A0C8-F587-894B-2ABC-F6DADFBD9DC7}"/>
            </a:ext>
          </a:extLst>
        </p:cNvPr>
        <p:cNvGrpSpPr/>
        <p:nvPr/>
      </p:nvGrpSpPr>
      <p:grpSpPr>
        <a:xfrm>
          <a:off x="0" y="0"/>
          <a:ext cx="0" cy="0"/>
          <a:chOff x="0" y="0"/>
          <a:chExt cx="0" cy="0"/>
        </a:xfrm>
      </p:grpSpPr>
      <p:sp>
        <p:nvSpPr>
          <p:cNvPr id="3" name="TextBox 3">
            <a:extLst>
              <a:ext uri="{FF2B5EF4-FFF2-40B4-BE49-F238E27FC236}">
                <a16:creationId xmlns:a16="http://schemas.microsoft.com/office/drawing/2014/main" id="{CD7F5F3B-3993-B283-3369-9C6A57F841A1}"/>
              </a:ext>
            </a:extLst>
          </p:cNvPr>
          <p:cNvSpPr txBox="1"/>
          <p:nvPr/>
        </p:nvSpPr>
        <p:spPr>
          <a:xfrm>
            <a:off x="2133599" y="520453"/>
            <a:ext cx="6629401" cy="980589"/>
          </a:xfrm>
          <a:prstGeom prst="rect">
            <a:avLst/>
          </a:prstGeom>
        </p:spPr>
        <p:txBody>
          <a:bodyPr wrap="square" lIns="0" tIns="0" rIns="0" bIns="0" rtlCol="0" anchor="t">
            <a:spAutoFit/>
          </a:bodyPr>
          <a:lstStyle/>
          <a:p>
            <a:pPr marL="0" lvl="0" indent="0" algn="ctr">
              <a:lnSpc>
                <a:spcPts val="8399"/>
              </a:lnSpc>
              <a:spcBef>
                <a:spcPct val="0"/>
              </a:spcBef>
            </a:pPr>
            <a:r>
              <a:rPr lang="en-US" sz="4800" dirty="0">
                <a:solidFill>
                  <a:srgbClr val="414B43"/>
                </a:solidFill>
                <a:latin typeface="Times Neue Roman Bold"/>
              </a:rPr>
              <a:t>LOGIN PAGE :-</a:t>
            </a:r>
          </a:p>
        </p:txBody>
      </p:sp>
      <p:sp>
        <p:nvSpPr>
          <p:cNvPr id="4" name="AutoShape 4">
            <a:extLst>
              <a:ext uri="{FF2B5EF4-FFF2-40B4-BE49-F238E27FC236}">
                <a16:creationId xmlns:a16="http://schemas.microsoft.com/office/drawing/2014/main" id="{B5577E38-BE71-4EFA-2B7F-87B3F17FE120}"/>
              </a:ext>
            </a:extLst>
          </p:cNvPr>
          <p:cNvSpPr/>
          <p:nvPr/>
        </p:nvSpPr>
        <p:spPr>
          <a:xfrm>
            <a:off x="19050" y="9220200"/>
            <a:ext cx="18268950" cy="0"/>
          </a:xfrm>
          <a:prstGeom prst="line">
            <a:avLst/>
          </a:prstGeom>
          <a:ln w="38100" cap="flat">
            <a:solidFill>
              <a:srgbClr val="000000"/>
            </a:solidFill>
            <a:prstDash val="solid"/>
            <a:headEnd type="none" w="sm" len="sm"/>
            <a:tailEnd type="none" w="sm" len="sm"/>
          </a:ln>
        </p:spPr>
      </p:sp>
      <p:pic>
        <p:nvPicPr>
          <p:cNvPr id="6" name="Picture 5">
            <a:extLst>
              <a:ext uri="{FF2B5EF4-FFF2-40B4-BE49-F238E27FC236}">
                <a16:creationId xmlns:a16="http://schemas.microsoft.com/office/drawing/2014/main" id="{DA2D14FD-9CCE-FB0A-4BF9-6DB6BACF97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0043" y="2400300"/>
            <a:ext cx="9967913" cy="6162673"/>
          </a:xfrm>
          <a:prstGeom prst="rect">
            <a:avLst/>
          </a:prstGeom>
        </p:spPr>
      </p:pic>
    </p:spTree>
    <p:extLst>
      <p:ext uri="{BB962C8B-B14F-4D97-AF65-F5344CB8AC3E}">
        <p14:creationId xmlns:p14="http://schemas.microsoft.com/office/powerpoint/2010/main" val="27354699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D67100-2226-6BEC-1DC4-03D569021DCD}"/>
            </a:ext>
          </a:extLst>
        </p:cNvPr>
        <p:cNvGrpSpPr/>
        <p:nvPr/>
      </p:nvGrpSpPr>
      <p:grpSpPr>
        <a:xfrm>
          <a:off x="0" y="0"/>
          <a:ext cx="0" cy="0"/>
          <a:chOff x="0" y="0"/>
          <a:chExt cx="0" cy="0"/>
        </a:xfrm>
      </p:grpSpPr>
      <p:pic>
        <p:nvPicPr>
          <p:cNvPr id="2" name="Picture 2">
            <a:extLst>
              <a:ext uri="{FF2B5EF4-FFF2-40B4-BE49-F238E27FC236}">
                <a16:creationId xmlns:a16="http://schemas.microsoft.com/office/drawing/2014/main" id="{54960ACA-4459-E071-5892-D677F8181130}"/>
              </a:ext>
            </a:extLst>
          </p:cNvPr>
          <p:cNvPicPr>
            <a:picLocks noChangeAspect="1"/>
          </p:cNvPicPr>
          <p:nvPr/>
        </p:nvPicPr>
        <p:blipFill>
          <a:blip r:embed="rId2"/>
          <a:srcRect t="164" b="15460"/>
          <a:stretch>
            <a:fillRect/>
          </a:stretch>
        </p:blipFill>
        <p:spPr>
          <a:xfrm>
            <a:off x="0" y="0"/>
            <a:ext cx="18288000" cy="10287000"/>
          </a:xfrm>
          <a:prstGeom prst="rect">
            <a:avLst/>
          </a:prstGeom>
        </p:spPr>
      </p:pic>
      <p:sp>
        <p:nvSpPr>
          <p:cNvPr id="3" name="TextBox 3">
            <a:extLst>
              <a:ext uri="{FF2B5EF4-FFF2-40B4-BE49-F238E27FC236}">
                <a16:creationId xmlns:a16="http://schemas.microsoft.com/office/drawing/2014/main" id="{3B2028B4-4705-30A4-2AC6-3C0FCDCB4693}"/>
              </a:ext>
            </a:extLst>
          </p:cNvPr>
          <p:cNvSpPr txBox="1"/>
          <p:nvPr/>
        </p:nvSpPr>
        <p:spPr>
          <a:xfrm>
            <a:off x="4822785" y="4441825"/>
            <a:ext cx="8642430" cy="1193800"/>
          </a:xfrm>
          <a:prstGeom prst="rect">
            <a:avLst/>
          </a:prstGeom>
        </p:spPr>
        <p:txBody>
          <a:bodyPr lIns="0" tIns="0" rIns="0" bIns="0" rtlCol="0" anchor="t">
            <a:spAutoFit/>
          </a:bodyPr>
          <a:lstStyle/>
          <a:p>
            <a:pPr algn="ctr">
              <a:lnSpc>
                <a:spcPts val="9799"/>
              </a:lnSpc>
            </a:pPr>
            <a:r>
              <a:rPr lang="en-US" sz="6999" dirty="0">
                <a:solidFill>
                  <a:srgbClr val="FFFFFF"/>
                </a:solidFill>
                <a:latin typeface="Times Neue Roman Bold"/>
              </a:rPr>
              <a:t>CODE AND OUTPUT</a:t>
            </a:r>
          </a:p>
        </p:txBody>
      </p:sp>
      <p:pic>
        <p:nvPicPr>
          <p:cNvPr id="4" name="Picture 3">
            <a:extLst>
              <a:ext uri="{FF2B5EF4-FFF2-40B4-BE49-F238E27FC236}">
                <a16:creationId xmlns:a16="http://schemas.microsoft.com/office/drawing/2014/main" id="{D00723E2-6806-453A-7445-ED7F0A5D83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926" y="1714500"/>
            <a:ext cx="17046148" cy="6435376"/>
          </a:xfrm>
          <a:prstGeom prst="rect">
            <a:avLst/>
          </a:prstGeom>
        </p:spPr>
      </p:pic>
    </p:spTree>
    <p:extLst>
      <p:ext uri="{BB962C8B-B14F-4D97-AF65-F5344CB8AC3E}">
        <p14:creationId xmlns:p14="http://schemas.microsoft.com/office/powerpoint/2010/main" val="6600801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1EBE4"/>
        </a:solidFill>
        <a:effectLst/>
      </p:bgPr>
    </p:bg>
    <p:spTree>
      <p:nvGrpSpPr>
        <p:cNvPr id="1" name="">
          <a:extLst>
            <a:ext uri="{FF2B5EF4-FFF2-40B4-BE49-F238E27FC236}">
              <a16:creationId xmlns:a16="http://schemas.microsoft.com/office/drawing/2014/main" id="{1FC79F6A-4186-FBC8-BAFE-F4192CB82905}"/>
            </a:ext>
          </a:extLst>
        </p:cNvPr>
        <p:cNvGrpSpPr/>
        <p:nvPr/>
      </p:nvGrpSpPr>
      <p:grpSpPr>
        <a:xfrm>
          <a:off x="0" y="0"/>
          <a:ext cx="0" cy="0"/>
          <a:chOff x="0" y="0"/>
          <a:chExt cx="0" cy="0"/>
        </a:xfrm>
      </p:grpSpPr>
      <p:sp>
        <p:nvSpPr>
          <p:cNvPr id="4" name="AutoShape 4">
            <a:extLst>
              <a:ext uri="{FF2B5EF4-FFF2-40B4-BE49-F238E27FC236}">
                <a16:creationId xmlns:a16="http://schemas.microsoft.com/office/drawing/2014/main" id="{3684B2E4-DDC1-44FA-6ACF-A5FD88E5DD3A}"/>
              </a:ext>
            </a:extLst>
          </p:cNvPr>
          <p:cNvSpPr/>
          <p:nvPr/>
        </p:nvSpPr>
        <p:spPr>
          <a:xfrm>
            <a:off x="19050" y="9220200"/>
            <a:ext cx="18268950" cy="0"/>
          </a:xfrm>
          <a:prstGeom prst="line">
            <a:avLst/>
          </a:prstGeom>
          <a:ln w="38100" cap="flat">
            <a:solidFill>
              <a:srgbClr val="000000"/>
            </a:solidFill>
            <a:prstDash val="solid"/>
            <a:headEnd type="none" w="sm" len="sm"/>
            <a:tailEnd type="none" w="sm" len="sm"/>
          </a:ln>
        </p:spPr>
      </p:sp>
      <p:pic>
        <p:nvPicPr>
          <p:cNvPr id="6" name="Picture 5">
            <a:extLst>
              <a:ext uri="{FF2B5EF4-FFF2-40B4-BE49-F238E27FC236}">
                <a16:creationId xmlns:a16="http://schemas.microsoft.com/office/drawing/2014/main" id="{B5221A3E-AF64-C7C2-2950-8F6583E7B8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6955" y="1409700"/>
            <a:ext cx="16314089" cy="5623774"/>
          </a:xfrm>
          <a:prstGeom prst="rect">
            <a:avLst/>
          </a:prstGeom>
        </p:spPr>
      </p:pic>
    </p:spTree>
    <p:extLst>
      <p:ext uri="{BB962C8B-B14F-4D97-AF65-F5344CB8AC3E}">
        <p14:creationId xmlns:p14="http://schemas.microsoft.com/office/powerpoint/2010/main" val="42209007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7ED9FC-A4C6-E99D-B619-AB29BABE6CDE}"/>
            </a:ext>
          </a:extLst>
        </p:cNvPr>
        <p:cNvGrpSpPr/>
        <p:nvPr/>
      </p:nvGrpSpPr>
      <p:grpSpPr>
        <a:xfrm>
          <a:off x="0" y="0"/>
          <a:ext cx="0" cy="0"/>
          <a:chOff x="0" y="0"/>
          <a:chExt cx="0" cy="0"/>
        </a:xfrm>
      </p:grpSpPr>
      <p:pic>
        <p:nvPicPr>
          <p:cNvPr id="2" name="Picture 2">
            <a:extLst>
              <a:ext uri="{FF2B5EF4-FFF2-40B4-BE49-F238E27FC236}">
                <a16:creationId xmlns:a16="http://schemas.microsoft.com/office/drawing/2014/main" id="{A6CC7C0A-BAA1-3B97-0BE0-0BEA5AA23B10}"/>
              </a:ext>
            </a:extLst>
          </p:cNvPr>
          <p:cNvPicPr>
            <a:picLocks noChangeAspect="1"/>
          </p:cNvPicPr>
          <p:nvPr/>
        </p:nvPicPr>
        <p:blipFill>
          <a:blip r:embed="rId2"/>
          <a:srcRect t="164" b="15460"/>
          <a:stretch>
            <a:fillRect/>
          </a:stretch>
        </p:blipFill>
        <p:spPr>
          <a:xfrm>
            <a:off x="0" y="0"/>
            <a:ext cx="18288000" cy="10287000"/>
          </a:xfrm>
          <a:prstGeom prst="rect">
            <a:avLst/>
          </a:prstGeom>
        </p:spPr>
      </p:pic>
      <p:sp>
        <p:nvSpPr>
          <p:cNvPr id="3" name="TextBox 3">
            <a:extLst>
              <a:ext uri="{FF2B5EF4-FFF2-40B4-BE49-F238E27FC236}">
                <a16:creationId xmlns:a16="http://schemas.microsoft.com/office/drawing/2014/main" id="{FED6D525-58BF-72F3-90C7-05E6DD8D9CC0}"/>
              </a:ext>
            </a:extLst>
          </p:cNvPr>
          <p:cNvSpPr txBox="1"/>
          <p:nvPr/>
        </p:nvSpPr>
        <p:spPr>
          <a:xfrm>
            <a:off x="4822785" y="4441825"/>
            <a:ext cx="8642430" cy="1193800"/>
          </a:xfrm>
          <a:prstGeom prst="rect">
            <a:avLst/>
          </a:prstGeom>
        </p:spPr>
        <p:txBody>
          <a:bodyPr lIns="0" tIns="0" rIns="0" bIns="0" rtlCol="0" anchor="t">
            <a:spAutoFit/>
          </a:bodyPr>
          <a:lstStyle/>
          <a:p>
            <a:pPr algn="ctr">
              <a:lnSpc>
                <a:spcPts val="9799"/>
              </a:lnSpc>
            </a:pPr>
            <a:r>
              <a:rPr lang="en-US" sz="6999" dirty="0">
                <a:solidFill>
                  <a:srgbClr val="FFFFFF"/>
                </a:solidFill>
                <a:latin typeface="Times Neue Roman Bold"/>
              </a:rPr>
              <a:t>CODE AND OUTPUT</a:t>
            </a:r>
          </a:p>
        </p:txBody>
      </p:sp>
      <p:pic>
        <p:nvPicPr>
          <p:cNvPr id="5" name="Picture 4">
            <a:extLst>
              <a:ext uri="{FF2B5EF4-FFF2-40B4-BE49-F238E27FC236}">
                <a16:creationId xmlns:a16="http://schemas.microsoft.com/office/drawing/2014/main" id="{97B8FD81-CB1A-F497-D7F1-EDB8C3ACC7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200" y="1409700"/>
            <a:ext cx="14752337" cy="6995436"/>
          </a:xfrm>
          <a:prstGeom prst="rect">
            <a:avLst/>
          </a:prstGeom>
        </p:spPr>
      </p:pic>
    </p:spTree>
    <p:extLst>
      <p:ext uri="{BB962C8B-B14F-4D97-AF65-F5344CB8AC3E}">
        <p14:creationId xmlns:p14="http://schemas.microsoft.com/office/powerpoint/2010/main" val="385473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CFEFF"/>
        </a:solidFill>
        <a:effectLst/>
      </p:bgPr>
    </p:bg>
    <p:spTree>
      <p:nvGrpSpPr>
        <p:cNvPr id="1" name=""/>
        <p:cNvGrpSpPr/>
        <p:nvPr/>
      </p:nvGrpSpPr>
      <p:grpSpPr>
        <a:xfrm>
          <a:off x="0" y="0"/>
          <a:ext cx="0" cy="0"/>
          <a:chOff x="0" y="0"/>
          <a:chExt cx="0" cy="0"/>
        </a:xfrm>
      </p:grpSpPr>
      <p:grpSp>
        <p:nvGrpSpPr>
          <p:cNvPr id="2" name="Group 2"/>
          <p:cNvGrpSpPr/>
          <p:nvPr/>
        </p:nvGrpSpPr>
        <p:grpSpPr>
          <a:xfrm>
            <a:off x="-5943600" y="0"/>
            <a:ext cx="13225616" cy="6688538"/>
            <a:chOff x="0" y="0"/>
            <a:chExt cx="3483290" cy="1761590"/>
          </a:xfrm>
        </p:grpSpPr>
        <p:sp>
          <p:nvSpPr>
            <p:cNvPr id="3" name="Freeform 3"/>
            <p:cNvSpPr/>
            <p:nvPr/>
          </p:nvSpPr>
          <p:spPr>
            <a:xfrm>
              <a:off x="0" y="0"/>
              <a:ext cx="3483290" cy="1761590"/>
            </a:xfrm>
            <a:custGeom>
              <a:avLst/>
              <a:gdLst/>
              <a:ahLst/>
              <a:cxnLst/>
              <a:rect l="l" t="t" r="r" b="b"/>
              <a:pathLst>
                <a:path w="3483290" h="1761590">
                  <a:moveTo>
                    <a:pt x="23415" y="0"/>
                  </a:moveTo>
                  <a:lnTo>
                    <a:pt x="3459875" y="0"/>
                  </a:lnTo>
                  <a:cubicBezTo>
                    <a:pt x="3466085" y="0"/>
                    <a:pt x="3472040" y="2467"/>
                    <a:pt x="3476432" y="6858"/>
                  </a:cubicBezTo>
                  <a:cubicBezTo>
                    <a:pt x="3480823" y="11249"/>
                    <a:pt x="3483290" y="17205"/>
                    <a:pt x="3483290" y="23415"/>
                  </a:cubicBezTo>
                  <a:lnTo>
                    <a:pt x="3483290" y="1738175"/>
                  </a:lnTo>
                  <a:cubicBezTo>
                    <a:pt x="3483290" y="1744385"/>
                    <a:pt x="3480823" y="1750341"/>
                    <a:pt x="3476432" y="1754732"/>
                  </a:cubicBezTo>
                  <a:cubicBezTo>
                    <a:pt x="3472040" y="1759123"/>
                    <a:pt x="3466085" y="1761590"/>
                    <a:pt x="3459875" y="1761590"/>
                  </a:cubicBezTo>
                  <a:lnTo>
                    <a:pt x="23415" y="1761590"/>
                  </a:lnTo>
                  <a:cubicBezTo>
                    <a:pt x="17205" y="1761590"/>
                    <a:pt x="11249" y="1759123"/>
                    <a:pt x="6858" y="1754732"/>
                  </a:cubicBezTo>
                  <a:cubicBezTo>
                    <a:pt x="2467" y="1750341"/>
                    <a:pt x="0" y="1744385"/>
                    <a:pt x="0" y="1738175"/>
                  </a:cubicBezTo>
                  <a:lnTo>
                    <a:pt x="0" y="23415"/>
                  </a:lnTo>
                  <a:cubicBezTo>
                    <a:pt x="0" y="17205"/>
                    <a:pt x="2467" y="11249"/>
                    <a:pt x="6858" y="6858"/>
                  </a:cubicBezTo>
                  <a:cubicBezTo>
                    <a:pt x="11249" y="2467"/>
                    <a:pt x="17205" y="0"/>
                    <a:pt x="23415" y="0"/>
                  </a:cubicBezTo>
                  <a:close/>
                </a:path>
              </a:pathLst>
            </a:custGeom>
            <a:solidFill>
              <a:srgbClr val="F1EBE4"/>
            </a:solidFill>
          </p:spPr>
        </p:sp>
        <p:sp>
          <p:nvSpPr>
            <p:cNvPr id="4" name="TextBox 4"/>
            <p:cNvSpPr txBox="1"/>
            <p:nvPr/>
          </p:nvSpPr>
          <p:spPr>
            <a:xfrm>
              <a:off x="0" y="-28575"/>
              <a:ext cx="812800" cy="841375"/>
            </a:xfrm>
            <a:prstGeom prst="rect">
              <a:avLst/>
            </a:prstGeom>
          </p:spPr>
          <p:txBody>
            <a:bodyPr lIns="50800" tIns="50800" rIns="50800" bIns="50800" rtlCol="0" anchor="ctr"/>
            <a:lstStyle/>
            <a:p>
              <a:pPr algn="ctr">
                <a:lnSpc>
                  <a:spcPts val="2859"/>
                </a:lnSpc>
              </a:pPr>
              <a:endParaRPr/>
            </a:p>
          </p:txBody>
        </p:sp>
      </p:grpSp>
      <p:graphicFrame>
        <p:nvGraphicFramePr>
          <p:cNvPr id="5" name="Table 5"/>
          <p:cNvGraphicFramePr>
            <a:graphicFrameLocks noGrp="1"/>
          </p:cNvGraphicFramePr>
          <p:nvPr>
            <p:extLst>
              <p:ext uri="{D42A27DB-BD31-4B8C-83A1-F6EECF244321}">
                <p14:modId xmlns:p14="http://schemas.microsoft.com/office/powerpoint/2010/main" val="3166676817"/>
              </p:ext>
            </p:extLst>
          </p:nvPr>
        </p:nvGraphicFramePr>
        <p:xfrm>
          <a:off x="7649182" y="2547938"/>
          <a:ext cx="3551221" cy="5812153"/>
        </p:xfrm>
        <a:graphic>
          <a:graphicData uri="http://schemas.openxmlformats.org/drawingml/2006/table">
            <a:tbl>
              <a:tblPr/>
              <a:tblGrid>
                <a:gridCol w="781244">
                  <a:extLst>
                    <a:ext uri="{9D8B030D-6E8A-4147-A177-3AD203B41FA5}">
                      <a16:colId xmlns:a16="http://schemas.microsoft.com/office/drawing/2014/main" val="20000"/>
                    </a:ext>
                  </a:extLst>
                </a:gridCol>
                <a:gridCol w="2769977">
                  <a:extLst>
                    <a:ext uri="{9D8B030D-6E8A-4147-A177-3AD203B41FA5}">
                      <a16:colId xmlns:a16="http://schemas.microsoft.com/office/drawing/2014/main" val="20001"/>
                    </a:ext>
                  </a:extLst>
                </a:gridCol>
              </a:tblGrid>
              <a:tr h="919162">
                <a:tc>
                  <a:txBody>
                    <a:bodyPr/>
                    <a:lstStyle/>
                    <a:p>
                      <a:pPr algn="l">
                        <a:lnSpc>
                          <a:spcPts val="3359"/>
                        </a:lnSpc>
                        <a:defRPr/>
                      </a:pPr>
                      <a:r>
                        <a:rPr lang="en-US" sz="2399">
                          <a:solidFill>
                            <a:srgbClr val="414B43"/>
                          </a:solidFill>
                          <a:latin typeface="Bebas Neue"/>
                        </a:rPr>
                        <a:t>01</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r>
                        <a:rPr lang="en-US" sz="2399" dirty="0">
                          <a:solidFill>
                            <a:srgbClr val="414B43"/>
                          </a:solidFill>
                          <a:latin typeface="Times Neue Roman"/>
                        </a:rPr>
                        <a:t>INTRODUCTION</a:t>
                      </a: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919162">
                <a:tc>
                  <a:txBody>
                    <a:bodyPr/>
                    <a:lstStyle/>
                    <a:p>
                      <a:pPr algn="l">
                        <a:lnSpc>
                          <a:spcPts val="3359"/>
                        </a:lnSpc>
                        <a:defRPr/>
                      </a:pPr>
                      <a:r>
                        <a:rPr lang="en-US" sz="2399">
                          <a:solidFill>
                            <a:srgbClr val="414B43"/>
                          </a:solidFill>
                          <a:latin typeface="Bebas Neue"/>
                        </a:rPr>
                        <a:t>02</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r>
                        <a:rPr lang="en-US" sz="2399">
                          <a:solidFill>
                            <a:srgbClr val="414B43"/>
                          </a:solidFill>
                          <a:latin typeface="Times Neue Roman"/>
                        </a:rPr>
                        <a:t>DESIGN</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919162">
                <a:tc>
                  <a:txBody>
                    <a:bodyPr/>
                    <a:lstStyle/>
                    <a:p>
                      <a:pPr algn="l">
                        <a:lnSpc>
                          <a:spcPts val="3359"/>
                        </a:lnSpc>
                        <a:defRPr/>
                      </a:pPr>
                      <a:r>
                        <a:rPr lang="en-US" sz="2399">
                          <a:solidFill>
                            <a:srgbClr val="414B43"/>
                          </a:solidFill>
                          <a:latin typeface="Bebas Neue"/>
                        </a:rPr>
                        <a:t>03</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r>
                        <a:rPr lang="en-US" sz="2399" dirty="0">
                          <a:solidFill>
                            <a:srgbClr val="414B43"/>
                          </a:solidFill>
                          <a:latin typeface="Times Neue Roman"/>
                        </a:rPr>
                        <a:t>UML</a:t>
                      </a: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919162">
                <a:tc>
                  <a:txBody>
                    <a:bodyPr/>
                    <a:lstStyle/>
                    <a:p>
                      <a:pPr algn="l">
                        <a:lnSpc>
                          <a:spcPts val="3359"/>
                        </a:lnSpc>
                        <a:defRPr/>
                      </a:pPr>
                      <a:r>
                        <a:rPr lang="en-US" sz="2399">
                          <a:solidFill>
                            <a:srgbClr val="414B43"/>
                          </a:solidFill>
                          <a:latin typeface="Bebas Neue"/>
                        </a:rPr>
                        <a:t>04</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r>
                        <a:rPr lang="en-US" sz="2399" dirty="0">
                          <a:solidFill>
                            <a:srgbClr val="414B43"/>
                          </a:solidFill>
                          <a:latin typeface="Times Neue Roman"/>
                        </a:rPr>
                        <a:t>CLASS &amp; SEQUENCE </a:t>
                      </a: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919162">
                <a:tc>
                  <a:txBody>
                    <a:bodyPr/>
                    <a:lstStyle/>
                    <a:p>
                      <a:pPr algn="l">
                        <a:lnSpc>
                          <a:spcPts val="3359"/>
                        </a:lnSpc>
                        <a:defRPr/>
                      </a:pPr>
                      <a:r>
                        <a:rPr lang="en-US" sz="2399">
                          <a:solidFill>
                            <a:srgbClr val="414B43"/>
                          </a:solidFill>
                          <a:latin typeface="Bebas Neue"/>
                        </a:rPr>
                        <a:t>05</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r>
                        <a:rPr lang="en-US" sz="2399" dirty="0">
                          <a:solidFill>
                            <a:srgbClr val="414B43"/>
                          </a:solidFill>
                          <a:latin typeface="Times Neue Roman"/>
                        </a:rPr>
                        <a:t>MODULES </a:t>
                      </a: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919162">
                <a:tc>
                  <a:txBody>
                    <a:bodyPr/>
                    <a:lstStyle/>
                    <a:p>
                      <a:pPr algn="l">
                        <a:lnSpc>
                          <a:spcPts val="3359"/>
                        </a:lnSpc>
                        <a:defRPr/>
                      </a:pP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11278" y="1028700"/>
            <a:ext cx="4628098" cy="4114800"/>
          </a:xfrm>
          <a:prstGeom prst="rect">
            <a:avLst/>
          </a:prstGeom>
        </p:spPr>
      </p:pic>
      <p:sp>
        <p:nvSpPr>
          <p:cNvPr id="7" name="TextBox 7"/>
          <p:cNvSpPr txBox="1"/>
          <p:nvPr/>
        </p:nvSpPr>
        <p:spPr>
          <a:xfrm>
            <a:off x="9210675" y="599757"/>
            <a:ext cx="8156934" cy="1357630"/>
          </a:xfrm>
          <a:prstGeom prst="rect">
            <a:avLst/>
          </a:prstGeom>
        </p:spPr>
        <p:txBody>
          <a:bodyPr lIns="0" tIns="0" rIns="0" bIns="0" rtlCol="0" anchor="t">
            <a:spAutoFit/>
          </a:bodyPr>
          <a:lstStyle/>
          <a:p>
            <a:pPr>
              <a:lnSpc>
                <a:spcPts val="10623"/>
              </a:lnSpc>
            </a:pPr>
            <a:r>
              <a:rPr lang="en-US" sz="8852">
                <a:solidFill>
                  <a:srgbClr val="414B43"/>
                </a:solidFill>
                <a:latin typeface="Times Neue Roman Bold"/>
              </a:rPr>
              <a:t>CONTENTS</a:t>
            </a:r>
          </a:p>
        </p:txBody>
      </p:sp>
      <p:graphicFrame>
        <p:nvGraphicFramePr>
          <p:cNvPr id="8" name="Table 8"/>
          <p:cNvGraphicFramePr>
            <a:graphicFrameLocks noGrp="1"/>
          </p:cNvGraphicFramePr>
          <p:nvPr>
            <p:extLst>
              <p:ext uri="{D42A27DB-BD31-4B8C-83A1-F6EECF244321}">
                <p14:modId xmlns:p14="http://schemas.microsoft.com/office/powerpoint/2010/main" val="1728247776"/>
              </p:ext>
            </p:extLst>
          </p:nvPr>
        </p:nvGraphicFramePr>
        <p:xfrm>
          <a:off x="13145895" y="2547938"/>
          <a:ext cx="3846705" cy="5514972"/>
        </p:xfrm>
        <a:graphic>
          <a:graphicData uri="http://schemas.openxmlformats.org/drawingml/2006/table">
            <a:tbl>
              <a:tblPr/>
              <a:tblGrid>
                <a:gridCol w="846249">
                  <a:extLst>
                    <a:ext uri="{9D8B030D-6E8A-4147-A177-3AD203B41FA5}">
                      <a16:colId xmlns:a16="http://schemas.microsoft.com/office/drawing/2014/main" val="20000"/>
                    </a:ext>
                  </a:extLst>
                </a:gridCol>
                <a:gridCol w="3000456">
                  <a:extLst>
                    <a:ext uri="{9D8B030D-6E8A-4147-A177-3AD203B41FA5}">
                      <a16:colId xmlns:a16="http://schemas.microsoft.com/office/drawing/2014/main" val="20001"/>
                    </a:ext>
                  </a:extLst>
                </a:gridCol>
              </a:tblGrid>
              <a:tr h="919162">
                <a:tc>
                  <a:txBody>
                    <a:bodyPr/>
                    <a:lstStyle/>
                    <a:p>
                      <a:pPr algn="l">
                        <a:lnSpc>
                          <a:spcPts val="3359"/>
                        </a:lnSpc>
                        <a:defRPr/>
                      </a:pPr>
                      <a:r>
                        <a:rPr lang="en-US" sz="2399">
                          <a:solidFill>
                            <a:srgbClr val="414B43"/>
                          </a:solidFill>
                          <a:latin typeface="Bebas Neue"/>
                        </a:rPr>
                        <a:t>06</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r>
                        <a:rPr lang="en-US" sz="2400" dirty="0">
                          <a:solidFill>
                            <a:srgbClr val="414B43"/>
                          </a:solidFill>
                          <a:latin typeface="Times Neue Roman"/>
                        </a:rPr>
                        <a:t>TESTING</a:t>
                      </a:r>
                      <a:endParaRPr lang="en-US" sz="24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919162">
                <a:tc>
                  <a:txBody>
                    <a:bodyPr/>
                    <a:lstStyle/>
                    <a:p>
                      <a:pPr algn="l">
                        <a:lnSpc>
                          <a:spcPts val="3359"/>
                        </a:lnSpc>
                        <a:defRPr/>
                      </a:pPr>
                      <a:r>
                        <a:rPr lang="en-US" sz="2399" dirty="0">
                          <a:solidFill>
                            <a:srgbClr val="414B43"/>
                          </a:solidFill>
                          <a:latin typeface="Bebas Neue"/>
                        </a:rPr>
                        <a:t>07</a:t>
                      </a: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marL="0" marR="0" lvl="0" indent="0" algn="l" defTabSz="914400" rtl="0" eaLnBrk="1" fontAlgn="auto" latinLnBrk="0" hangingPunct="1">
                        <a:lnSpc>
                          <a:spcPts val="3359"/>
                        </a:lnSpc>
                        <a:spcBef>
                          <a:spcPts val="0"/>
                        </a:spcBef>
                        <a:spcAft>
                          <a:spcPts val="0"/>
                        </a:spcAft>
                        <a:buClrTx/>
                        <a:buSzTx/>
                        <a:buFontTx/>
                        <a:buNone/>
                        <a:tabLst/>
                        <a:defRPr/>
                      </a:pPr>
                      <a:r>
                        <a:rPr lang="en-US" sz="2399" dirty="0">
                          <a:solidFill>
                            <a:srgbClr val="414B43"/>
                          </a:solidFill>
                          <a:latin typeface="Times Neue Roman"/>
                        </a:rPr>
                        <a:t>CODE &amp; OUTPUT</a:t>
                      </a: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919162">
                <a:tc>
                  <a:txBody>
                    <a:bodyPr/>
                    <a:lstStyle/>
                    <a:p>
                      <a:pPr algn="l">
                        <a:lnSpc>
                          <a:spcPts val="3359"/>
                        </a:lnSpc>
                        <a:defRPr/>
                      </a:pPr>
                      <a:r>
                        <a:rPr lang="en-US" sz="2399">
                          <a:solidFill>
                            <a:srgbClr val="414B43"/>
                          </a:solidFill>
                          <a:latin typeface="Bebas Neue"/>
                        </a:rPr>
                        <a:t>08</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r>
                        <a:rPr lang="en-US" sz="2399" dirty="0">
                          <a:solidFill>
                            <a:srgbClr val="414B43"/>
                          </a:solidFill>
                          <a:latin typeface="Times Neue Roman"/>
                        </a:rPr>
                        <a:t>INTERFACE</a:t>
                      </a: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919162">
                <a:tc>
                  <a:txBody>
                    <a:bodyPr/>
                    <a:lstStyle/>
                    <a:p>
                      <a:pPr algn="l">
                        <a:lnSpc>
                          <a:spcPts val="3359"/>
                        </a:lnSpc>
                        <a:defRPr/>
                      </a:pPr>
                      <a:r>
                        <a:rPr lang="en-US" sz="2399">
                          <a:solidFill>
                            <a:srgbClr val="414B43"/>
                          </a:solidFill>
                          <a:latin typeface="Bebas Neue"/>
                        </a:rPr>
                        <a:t>09</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r>
                        <a:rPr lang="en-US" sz="2399" dirty="0">
                          <a:solidFill>
                            <a:srgbClr val="414B43"/>
                          </a:solidFill>
                          <a:latin typeface="Times Neue Roman"/>
                        </a:rPr>
                        <a:t>CONCLUSION</a:t>
                      </a: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919162">
                <a:tc>
                  <a:txBody>
                    <a:bodyPr/>
                    <a:lstStyle/>
                    <a:p>
                      <a:pPr algn="l">
                        <a:lnSpc>
                          <a:spcPts val="3359"/>
                        </a:lnSpc>
                        <a:defRPr/>
                      </a:pPr>
                      <a:r>
                        <a:rPr lang="en-US" sz="2399">
                          <a:solidFill>
                            <a:srgbClr val="414B43"/>
                          </a:solidFill>
                          <a:latin typeface="Bebas Neue"/>
                        </a:rPr>
                        <a:t>10</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r>
                        <a:rPr lang="en-US" sz="2399">
                          <a:solidFill>
                            <a:srgbClr val="414B43"/>
                          </a:solidFill>
                          <a:latin typeface="Times Neue Roman"/>
                        </a:rPr>
                        <a:t>FUTURE SCOPE</a:t>
                      </a: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919162">
                <a:tc>
                  <a:txBody>
                    <a:bodyPr/>
                    <a:lstStyle/>
                    <a:p>
                      <a:pPr algn="l">
                        <a:lnSpc>
                          <a:spcPts val="3359"/>
                        </a:lnSpc>
                        <a:defRPr/>
                      </a:pPr>
                      <a:endParaRPr lang="en-US" sz="110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tc>
                  <a:txBody>
                    <a:bodyPr/>
                    <a:lstStyle/>
                    <a:p>
                      <a:pPr algn="l">
                        <a:lnSpc>
                          <a:spcPts val="3359"/>
                        </a:lnSpc>
                        <a:defRPr/>
                      </a:pPr>
                      <a:endParaRPr lang="en-US" sz="1100" dirty="0"/>
                    </a:p>
                  </a:txBody>
                  <a:tcPr marL="190500" marR="190500" marT="190500" marB="190500"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9" name="AutoShape 9"/>
          <p:cNvSpPr/>
          <p:nvPr/>
        </p:nvSpPr>
        <p:spPr>
          <a:xfrm>
            <a:off x="19050" y="9220200"/>
            <a:ext cx="18268950" cy="0"/>
          </a:xfrm>
          <a:prstGeom prst="line">
            <a:avLst/>
          </a:prstGeom>
          <a:ln w="38100" cap="flat">
            <a:solidFill>
              <a:srgbClr val="000000"/>
            </a:solidFill>
            <a:prstDash val="solid"/>
            <a:headEnd type="none" w="sm" len="sm"/>
            <a:tailEnd type="none" w="sm" len="sm"/>
          </a:ln>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64" b="15460"/>
          <a:stretch>
            <a:fillRect/>
          </a:stretch>
        </p:blipFill>
        <p:spPr>
          <a:xfrm>
            <a:off x="0" y="0"/>
            <a:ext cx="18288000" cy="10287000"/>
          </a:xfrm>
          <a:prstGeom prst="rect">
            <a:avLst/>
          </a:prstGeom>
        </p:spPr>
      </p:pic>
      <p:sp>
        <p:nvSpPr>
          <p:cNvPr id="3" name="TextBox 3"/>
          <p:cNvSpPr txBox="1"/>
          <p:nvPr/>
        </p:nvSpPr>
        <p:spPr>
          <a:xfrm>
            <a:off x="1034931" y="537527"/>
            <a:ext cx="5061069" cy="889154"/>
          </a:xfrm>
          <a:prstGeom prst="rect">
            <a:avLst/>
          </a:prstGeom>
        </p:spPr>
        <p:txBody>
          <a:bodyPr wrap="square" lIns="0" tIns="0" rIns="0" bIns="0" rtlCol="0" anchor="t">
            <a:spAutoFit/>
          </a:bodyPr>
          <a:lstStyle/>
          <a:p>
            <a:pPr algn="ctr">
              <a:lnSpc>
                <a:spcPts val="7279"/>
              </a:lnSpc>
            </a:pPr>
            <a:r>
              <a:rPr lang="en-US" sz="5199" dirty="0">
                <a:solidFill>
                  <a:srgbClr val="FFFFFF"/>
                </a:solidFill>
                <a:latin typeface="Times Neue Roman Bold"/>
              </a:rPr>
              <a:t>CONCLUSION</a:t>
            </a:r>
          </a:p>
        </p:txBody>
      </p:sp>
      <p:sp>
        <p:nvSpPr>
          <p:cNvPr id="4" name="TextBox 4"/>
          <p:cNvSpPr txBox="1"/>
          <p:nvPr/>
        </p:nvSpPr>
        <p:spPr>
          <a:xfrm>
            <a:off x="1034930" y="1714500"/>
            <a:ext cx="16224369" cy="7938968"/>
          </a:xfrm>
          <a:prstGeom prst="rect">
            <a:avLst/>
          </a:prstGeom>
        </p:spPr>
        <p:txBody>
          <a:bodyPr wrap="square" lIns="0" tIns="0" rIns="0" bIns="0" rtlCol="0" anchor="t">
            <a:spAutoFit/>
          </a:bodyPr>
          <a:lstStyle/>
          <a:p>
            <a:pPr marL="594360" marR="91440" indent="-457200" algn="just">
              <a:lnSpc>
                <a:spcPct val="150000"/>
              </a:lnSpc>
              <a:spcBef>
                <a:spcPts val="0"/>
              </a:spcBef>
              <a:spcAft>
                <a:spcPts val="800"/>
              </a:spcAft>
              <a:buFont typeface="Wingdings" panose="05000000000000000000" pitchFamily="2" charset="2"/>
              <a:buChar char="Ø"/>
            </a:pPr>
            <a:r>
              <a:rPr lang="en-IN" sz="3000" kern="0" dirty="0">
                <a:solidFill>
                  <a:schemeClr val="bg1"/>
                </a:solidFill>
                <a:effectLst/>
                <a:latin typeface="Times Neue Roman" panose="020B0604020202020204" charset="0"/>
                <a:ea typeface="Times New Roman" panose="02020603050405020304" pitchFamily="18" charset="0"/>
                <a:cs typeface="Times New Roman" panose="02020603050405020304" pitchFamily="18" charset="0"/>
              </a:rPr>
              <a:t>In conclusion, the real estate industry is a dynamic and multifaceted sector that plays a crucial role in the economic development of nations. Through its impact on job creation, infrastructure development, and overall economic growth, real estate proves to be a significant driver of prosperity</a:t>
            </a:r>
          </a:p>
          <a:p>
            <a:pPr marL="137160" marR="91440" algn="just">
              <a:lnSpc>
                <a:spcPct val="150000"/>
              </a:lnSpc>
              <a:spcBef>
                <a:spcPts val="0"/>
              </a:spcBef>
              <a:spcAft>
                <a:spcPts val="800"/>
              </a:spcAft>
            </a:pPr>
            <a:endParaRPr lang="en-US"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594360" marR="91440" indent="-457200" algn="just">
              <a:lnSpc>
                <a:spcPct val="150000"/>
              </a:lnSpc>
              <a:spcBef>
                <a:spcPts val="0"/>
              </a:spcBef>
              <a:spcAft>
                <a:spcPts val="800"/>
              </a:spcAft>
              <a:buFont typeface="Wingdings" panose="05000000000000000000" pitchFamily="2" charset="2"/>
              <a:buChar char="Ø"/>
            </a:pP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The Indian real estate market is currently experiencing a period of growth, with housing prices rising in several cities across the country. </a:t>
            </a:r>
          </a:p>
          <a:p>
            <a:pPr marL="137160" marR="91440" algn="just">
              <a:lnSpc>
                <a:spcPct val="150000"/>
              </a:lnSpc>
              <a:spcBef>
                <a:spcPts val="0"/>
              </a:spcBef>
              <a:spcAft>
                <a:spcPts val="800"/>
              </a:spcAft>
            </a:pPr>
            <a:endPar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594360" marR="91440" indent="-457200" algn="just">
              <a:lnSpc>
                <a:spcPct val="150000"/>
              </a:lnSpc>
              <a:spcAft>
                <a:spcPts val="800"/>
              </a:spcAft>
              <a:buFont typeface="Wingdings" panose="05000000000000000000" pitchFamily="2" charset="2"/>
              <a:buChar char="Ø"/>
            </a:pP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The Commercial Real Estate Investment Market is a complex system of firms based in different sectors of the industry. The future of companies in this sector are most directly affected and tied to changes in global economic conditions. </a:t>
            </a:r>
            <a:endParaRPr lang="en-US"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algn="just">
              <a:lnSpc>
                <a:spcPts val="4200"/>
              </a:lnSpc>
            </a:pPr>
            <a:endParaRPr lang="en-US" sz="3000" dirty="0">
              <a:solidFill>
                <a:schemeClr val="bg1"/>
              </a:solidFill>
              <a:latin typeface="Times Neue Roman" panose="020B060402020202020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64" b="15460"/>
          <a:stretch>
            <a:fillRect/>
          </a:stretch>
        </p:blipFill>
        <p:spPr>
          <a:xfrm>
            <a:off x="0" y="0"/>
            <a:ext cx="18288000" cy="10287000"/>
          </a:xfrm>
          <a:prstGeom prst="rect">
            <a:avLst/>
          </a:prstGeom>
        </p:spPr>
      </p:pic>
      <p:sp>
        <p:nvSpPr>
          <p:cNvPr id="3" name="TextBox 3"/>
          <p:cNvSpPr txBox="1"/>
          <p:nvPr/>
        </p:nvSpPr>
        <p:spPr>
          <a:xfrm>
            <a:off x="1028700" y="374650"/>
            <a:ext cx="6840538" cy="1193800"/>
          </a:xfrm>
          <a:prstGeom prst="rect">
            <a:avLst/>
          </a:prstGeom>
        </p:spPr>
        <p:txBody>
          <a:bodyPr lIns="0" tIns="0" rIns="0" bIns="0" rtlCol="0" anchor="t">
            <a:spAutoFit/>
          </a:bodyPr>
          <a:lstStyle/>
          <a:p>
            <a:pPr algn="ctr">
              <a:lnSpc>
                <a:spcPts val="9799"/>
              </a:lnSpc>
            </a:pPr>
            <a:r>
              <a:rPr lang="en-US" sz="6999">
                <a:solidFill>
                  <a:srgbClr val="FFFFFF"/>
                </a:solidFill>
                <a:latin typeface="Times Neue Roman Bold"/>
              </a:rPr>
              <a:t>FUTURE SCOPE</a:t>
            </a:r>
          </a:p>
        </p:txBody>
      </p:sp>
      <p:sp>
        <p:nvSpPr>
          <p:cNvPr id="4" name="TextBox 4"/>
          <p:cNvSpPr txBox="1"/>
          <p:nvPr/>
        </p:nvSpPr>
        <p:spPr>
          <a:xfrm>
            <a:off x="1009650" y="1943100"/>
            <a:ext cx="16649700" cy="6566798"/>
          </a:xfrm>
          <a:prstGeom prst="rect">
            <a:avLst/>
          </a:prstGeom>
        </p:spPr>
        <p:txBody>
          <a:bodyPr wrap="square" lIns="0" tIns="0" rIns="0" bIns="0" rtlCol="0" anchor="t">
            <a:spAutoFit/>
          </a:bodyPr>
          <a:lstStyle/>
          <a:p>
            <a:pPr marL="594360" marR="91440" indent="-457200" algn="just">
              <a:lnSpc>
                <a:spcPct val="150000"/>
              </a:lnSpc>
              <a:spcBef>
                <a:spcPts val="0"/>
              </a:spcBef>
              <a:spcAft>
                <a:spcPts val="800"/>
              </a:spcAft>
              <a:buFont typeface="Wingdings" panose="05000000000000000000" pitchFamily="2" charset="2"/>
              <a:buChar char="Ø"/>
            </a:pP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The real estate market in India has been experiencing dynamic shifts and changes over the years, driven by technological advancements, demographic shifts, and economic fluctuations after the pandemic.</a:t>
            </a:r>
          </a:p>
          <a:p>
            <a:pPr marL="137160" marR="91440" algn="just">
              <a:lnSpc>
                <a:spcPct val="150000"/>
              </a:lnSpc>
              <a:spcBef>
                <a:spcPts val="0"/>
              </a:spcBef>
              <a:spcAft>
                <a:spcPts val="800"/>
              </a:spcAft>
            </a:pPr>
            <a:endPar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594360" marR="91440" indent="-457200" algn="just">
              <a:lnSpc>
                <a:spcPct val="150000"/>
              </a:lnSpc>
              <a:spcBef>
                <a:spcPts val="0"/>
              </a:spcBef>
              <a:spcAft>
                <a:spcPts val="800"/>
              </a:spcAft>
              <a:buFont typeface="Wingdings" panose="05000000000000000000" pitchFamily="2" charset="2"/>
              <a:buChar char="Ø"/>
            </a:pP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In 2023, home buyers need to be aware of estate industry in India. The Market research analysts at </a:t>
            </a:r>
            <a:r>
              <a:rPr lang="en-IN" sz="3000" kern="100" dirty="0" err="1">
                <a:solidFill>
                  <a:schemeClr val="bg1"/>
                </a:solidFill>
                <a:effectLst/>
                <a:latin typeface="Times Neue Roman" panose="020B0604020202020204" charset="0"/>
                <a:ea typeface="Calibri" panose="020F0502020204030204" pitchFamily="34" charset="0"/>
                <a:cs typeface="Times New Roman" panose="02020603050405020304" pitchFamily="18" charset="0"/>
              </a:rPr>
              <a:t>concorde</a:t>
            </a: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 have gathered industry trends and real estate predictions for the next five years.</a:t>
            </a:r>
          </a:p>
          <a:p>
            <a:pPr marL="137160" marR="91440" algn="just">
              <a:lnSpc>
                <a:spcPct val="150000"/>
              </a:lnSpc>
              <a:spcBef>
                <a:spcPts val="0"/>
              </a:spcBef>
              <a:spcAft>
                <a:spcPts val="800"/>
              </a:spcAft>
            </a:pPr>
            <a:endParaRPr lang="en-US"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594360" marR="91440" indent="-457200" algn="just">
              <a:lnSpc>
                <a:spcPct val="150000"/>
              </a:lnSpc>
              <a:spcBef>
                <a:spcPts val="0"/>
              </a:spcBef>
              <a:spcAft>
                <a:spcPts val="800"/>
              </a:spcAft>
              <a:buFont typeface="Wingdings" panose="05000000000000000000" pitchFamily="2" charset="2"/>
              <a:buChar char="Ø"/>
            </a:pPr>
            <a:r>
              <a:rPr lang="en-IN"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India's real estate market is expected to undertake a growth rate (CAGR) of 9.2% during the five years from 2023 to 2028. Looking ahead, the future of the real estate market in India appears promising, with continued growth and evolution.</a:t>
            </a:r>
            <a:endParaRPr lang="en-US" sz="30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14B43"/>
        </a:solidFill>
        <a:effectLst/>
      </p:bgPr>
    </p:bg>
    <p:spTree>
      <p:nvGrpSpPr>
        <p:cNvPr id="1" name=""/>
        <p:cNvGrpSpPr/>
        <p:nvPr/>
      </p:nvGrpSpPr>
      <p:grpSpPr>
        <a:xfrm>
          <a:off x="0" y="0"/>
          <a:ext cx="0" cy="0"/>
          <a:chOff x="0" y="0"/>
          <a:chExt cx="0" cy="0"/>
        </a:xfrm>
      </p:grpSpPr>
      <p:sp>
        <p:nvSpPr>
          <p:cNvPr id="2" name="TextBox 2"/>
          <p:cNvSpPr txBox="1"/>
          <p:nvPr/>
        </p:nvSpPr>
        <p:spPr>
          <a:xfrm>
            <a:off x="7194867" y="4668837"/>
            <a:ext cx="3898265" cy="854075"/>
          </a:xfrm>
          <a:prstGeom prst="rect">
            <a:avLst/>
          </a:prstGeom>
        </p:spPr>
        <p:txBody>
          <a:bodyPr lIns="0" tIns="0" rIns="0" bIns="0" rtlCol="0" anchor="t">
            <a:spAutoFit/>
          </a:bodyPr>
          <a:lstStyle/>
          <a:p>
            <a:pPr algn="ctr">
              <a:lnSpc>
                <a:spcPts val="7000"/>
              </a:lnSpc>
            </a:pPr>
            <a:r>
              <a:rPr lang="en-US" sz="5000">
                <a:solidFill>
                  <a:srgbClr val="FFFFFF"/>
                </a:solidFill>
                <a:latin typeface="Times Neue Roman Bol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62" b="15262"/>
          <a:stretch>
            <a:fillRect/>
          </a:stretch>
        </p:blipFill>
        <p:spPr>
          <a:xfrm>
            <a:off x="0" y="0"/>
            <a:ext cx="18288000" cy="10287000"/>
          </a:xfrm>
          <a:prstGeom prst="rect">
            <a:avLst/>
          </a:prstGeom>
        </p:spPr>
      </p:pic>
      <p:sp>
        <p:nvSpPr>
          <p:cNvPr id="3" name="TextBox 3"/>
          <p:cNvSpPr txBox="1"/>
          <p:nvPr/>
        </p:nvSpPr>
        <p:spPr>
          <a:xfrm>
            <a:off x="736864" y="715962"/>
            <a:ext cx="15530863" cy="1193800"/>
          </a:xfrm>
          <a:prstGeom prst="rect">
            <a:avLst/>
          </a:prstGeom>
        </p:spPr>
        <p:txBody>
          <a:bodyPr lIns="0" tIns="0" rIns="0" bIns="0" rtlCol="0" anchor="t">
            <a:spAutoFit/>
          </a:bodyPr>
          <a:lstStyle/>
          <a:p>
            <a:pPr>
              <a:lnSpc>
                <a:spcPts val="9799"/>
              </a:lnSpc>
            </a:pPr>
            <a:r>
              <a:rPr lang="en-US" sz="6999">
                <a:solidFill>
                  <a:srgbClr val="FFFFFF"/>
                </a:solidFill>
                <a:latin typeface="Times Neue Roman Bold"/>
              </a:rPr>
              <a:t>INTRODUCTION </a:t>
            </a:r>
          </a:p>
        </p:txBody>
      </p:sp>
      <p:sp>
        <p:nvSpPr>
          <p:cNvPr id="4" name="TextBox 4"/>
          <p:cNvSpPr txBox="1"/>
          <p:nvPr/>
        </p:nvSpPr>
        <p:spPr>
          <a:xfrm>
            <a:off x="736864" y="2378075"/>
            <a:ext cx="16830802" cy="5619039"/>
          </a:xfrm>
          <a:prstGeom prst="rect">
            <a:avLst/>
          </a:prstGeom>
        </p:spPr>
        <p:txBody>
          <a:bodyPr lIns="0" tIns="0" rIns="0" bIns="0" rtlCol="0" anchor="t">
            <a:spAutoFit/>
          </a:bodyPr>
          <a:lstStyle/>
          <a:p>
            <a:pPr>
              <a:lnSpc>
                <a:spcPts val="4900"/>
              </a:lnSpc>
            </a:pPr>
            <a:r>
              <a:rPr lang="en-US" sz="3600" dirty="0">
                <a:solidFill>
                  <a:schemeClr val="bg2"/>
                </a:solidFill>
              </a:rPr>
              <a:t>Real estate is considered real property that includes land and anything permanently attached to it or built on it weather natural or manmade. A type of real property with tangible assets. This includes land, buildings on the land, and improvements to the land, such as a roadway or private well. You might want to invest in real estate because of its potential for an excellent return. It’s a much less volatile investment than the stock market. And it has real value. Real estate always has value, unlike stocks which can sink to pennies on the dollar. It covers residential housing, commercial offices, and trading spaces such as theatre, hotels, and restaurant retail outlets, industrial buildings such as factories and government buildings.</a:t>
            </a:r>
            <a:endParaRPr lang="en-US" sz="3500" dirty="0">
              <a:solidFill>
                <a:schemeClr val="bg2"/>
              </a:solidFill>
              <a:latin typeface="Times Neue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EBE4"/>
        </a:solidFill>
        <a:effectLst/>
      </p:bgPr>
    </p:bg>
    <p:spTree>
      <p:nvGrpSpPr>
        <p:cNvPr id="1" name=""/>
        <p:cNvGrpSpPr/>
        <p:nvPr/>
      </p:nvGrpSpPr>
      <p:grpSpPr>
        <a:xfrm>
          <a:off x="0" y="0"/>
          <a:ext cx="0" cy="0"/>
          <a:chOff x="0" y="0"/>
          <a:chExt cx="0" cy="0"/>
        </a:xfrm>
      </p:grpSpPr>
      <p:sp>
        <p:nvSpPr>
          <p:cNvPr id="3" name="TextBox 3"/>
          <p:cNvSpPr txBox="1"/>
          <p:nvPr/>
        </p:nvSpPr>
        <p:spPr>
          <a:xfrm>
            <a:off x="1143001" y="520453"/>
            <a:ext cx="6324600" cy="980589"/>
          </a:xfrm>
          <a:prstGeom prst="rect">
            <a:avLst/>
          </a:prstGeom>
        </p:spPr>
        <p:txBody>
          <a:bodyPr wrap="square" lIns="0" tIns="0" rIns="0" bIns="0" rtlCol="0" anchor="t">
            <a:spAutoFit/>
          </a:bodyPr>
          <a:lstStyle/>
          <a:p>
            <a:pPr marL="0" lvl="0" indent="0" algn="ctr">
              <a:lnSpc>
                <a:spcPts val="8399"/>
              </a:lnSpc>
              <a:spcBef>
                <a:spcPct val="0"/>
              </a:spcBef>
            </a:pPr>
            <a:r>
              <a:rPr lang="en-US" sz="4800" dirty="0">
                <a:solidFill>
                  <a:srgbClr val="414B43"/>
                </a:solidFill>
                <a:latin typeface="Times Neue Roman Bold"/>
              </a:rPr>
              <a:t>EXISTING SYSTEM</a:t>
            </a:r>
          </a:p>
        </p:txBody>
      </p:sp>
      <p:sp>
        <p:nvSpPr>
          <p:cNvPr id="4" name="AutoShape 4"/>
          <p:cNvSpPr/>
          <p:nvPr/>
        </p:nvSpPr>
        <p:spPr>
          <a:xfrm>
            <a:off x="19050" y="9220200"/>
            <a:ext cx="18268950" cy="0"/>
          </a:xfrm>
          <a:prstGeom prst="line">
            <a:avLst/>
          </a:prstGeom>
          <a:ln w="38100" cap="flat">
            <a:solidFill>
              <a:srgbClr val="000000"/>
            </a:solidFill>
            <a:prstDash val="solid"/>
            <a:headEnd type="none" w="sm" len="sm"/>
            <a:tailEnd type="none" w="sm" len="sm"/>
          </a:ln>
        </p:spPr>
      </p:sp>
      <p:sp>
        <p:nvSpPr>
          <p:cNvPr id="8" name="TextBox 7">
            <a:extLst>
              <a:ext uri="{FF2B5EF4-FFF2-40B4-BE49-F238E27FC236}">
                <a16:creationId xmlns:a16="http://schemas.microsoft.com/office/drawing/2014/main" id="{4D6BB0B0-DC98-25EA-D4A9-2BD5DE1BC467}"/>
              </a:ext>
            </a:extLst>
          </p:cNvPr>
          <p:cNvSpPr txBox="1"/>
          <p:nvPr/>
        </p:nvSpPr>
        <p:spPr>
          <a:xfrm>
            <a:off x="1524000" y="2095510"/>
            <a:ext cx="15697200" cy="6124754"/>
          </a:xfrm>
          <a:prstGeom prst="rect">
            <a:avLst/>
          </a:prstGeom>
          <a:noFill/>
        </p:spPr>
        <p:txBody>
          <a:bodyPr wrap="square">
            <a:spAutoFit/>
          </a:bodyPr>
          <a:lstStyle/>
          <a:p>
            <a:r>
              <a:rPr lang="en-US" sz="3200" dirty="0">
                <a:solidFill>
                  <a:schemeClr val="bg2">
                    <a:lumMod val="25000"/>
                  </a:schemeClr>
                </a:solidFill>
                <a:latin typeface="Times Neue Roman" panose="020B0604020202020204" charset="0"/>
              </a:rPr>
              <a:t>The existing system of real estate involves the buying, selling, and renting of properties such as land, buildings, and homes. It typically operates through a network of real estate agents, brokers, and agencies who facilitate transactions between buyers and sellers.</a:t>
            </a:r>
          </a:p>
          <a:p>
            <a:endParaRPr lang="en-US" sz="2400" dirty="0">
              <a:solidFill>
                <a:schemeClr val="bg2">
                  <a:lumMod val="25000"/>
                </a:schemeClr>
              </a:solidFill>
              <a:latin typeface="Times Neue Roman" panose="020B0604020202020204" charset="0"/>
            </a:endParaRPr>
          </a:p>
          <a:p>
            <a:r>
              <a:rPr lang="en-US" sz="2400" dirty="0">
                <a:solidFill>
                  <a:schemeClr val="bg2">
                    <a:lumMod val="25000"/>
                  </a:schemeClr>
                </a:solidFill>
                <a:latin typeface="Times Neue Roman" panose="020B0604020202020204" charset="0"/>
              </a:rPr>
              <a:t> </a:t>
            </a:r>
            <a:r>
              <a:rPr lang="en-US" sz="3200" u="sng" dirty="0">
                <a:solidFill>
                  <a:schemeClr val="bg2">
                    <a:lumMod val="25000"/>
                  </a:schemeClr>
                </a:solidFill>
                <a:latin typeface="Times Neue Roman" panose="020B0604020202020204" charset="0"/>
              </a:rPr>
              <a:t>DISADVANTAGES</a:t>
            </a:r>
            <a:r>
              <a:rPr lang="en-US" sz="2400" dirty="0">
                <a:solidFill>
                  <a:schemeClr val="bg2">
                    <a:lumMod val="25000"/>
                  </a:schemeClr>
                </a:solidFill>
                <a:latin typeface="Times Neue Roman" panose="020B0604020202020204" charset="0"/>
              </a:rPr>
              <a:t>:</a:t>
            </a:r>
          </a:p>
          <a:p>
            <a:endParaRPr lang="en-US" sz="2400" dirty="0">
              <a:solidFill>
                <a:schemeClr val="bg2">
                  <a:lumMod val="25000"/>
                </a:schemeClr>
              </a:solidFill>
              <a:latin typeface="Times Neue Roman" panose="020B0604020202020204" charset="0"/>
            </a:endParaRPr>
          </a:p>
          <a:p>
            <a:pPr marL="342900" indent="-342900">
              <a:buFont typeface="Wingdings" panose="05000000000000000000" pitchFamily="2" charset="2"/>
              <a:buChar char="Ø"/>
            </a:pPr>
            <a:r>
              <a:rPr lang="en-US" sz="2400" dirty="0">
                <a:solidFill>
                  <a:schemeClr val="bg2">
                    <a:lumMod val="25000"/>
                  </a:schemeClr>
                </a:solidFill>
                <a:latin typeface="Times Neue Roman" panose="020B0604020202020204" charset="0"/>
              </a:rPr>
              <a:t>High Cost</a:t>
            </a:r>
          </a:p>
          <a:p>
            <a:r>
              <a:rPr lang="en-US" sz="2400" dirty="0">
                <a:solidFill>
                  <a:schemeClr val="bg2">
                    <a:lumMod val="25000"/>
                  </a:schemeClr>
                </a:solidFill>
                <a:latin typeface="Times Neue Roman" panose="020B0604020202020204" charset="0"/>
              </a:rPr>
              <a:t>The biggest disadvantage with real estate investment is the high capital requirement.</a:t>
            </a:r>
          </a:p>
          <a:p>
            <a:pPr marL="342900" indent="-342900">
              <a:buFont typeface="Wingdings" panose="05000000000000000000" pitchFamily="2" charset="2"/>
              <a:buChar char="Ø"/>
            </a:pPr>
            <a:r>
              <a:rPr lang="en-US" sz="2400" dirty="0">
                <a:solidFill>
                  <a:schemeClr val="bg2">
                    <a:lumMod val="25000"/>
                  </a:schemeClr>
                </a:solidFill>
                <a:latin typeface="Times Neue Roman" panose="020B0604020202020204" charset="0"/>
              </a:rPr>
              <a:t>Long Term Investment </a:t>
            </a:r>
          </a:p>
          <a:p>
            <a:r>
              <a:rPr lang="en-US" sz="2400" dirty="0">
                <a:solidFill>
                  <a:schemeClr val="bg2">
                    <a:lumMod val="25000"/>
                  </a:schemeClr>
                </a:solidFill>
                <a:latin typeface="Times Neue Roman" panose="020B0604020202020204" charset="0"/>
              </a:rPr>
              <a:t>Real estate investments are always made as a part of a long-term strategy.</a:t>
            </a:r>
          </a:p>
          <a:p>
            <a:pPr marL="342900" indent="-342900">
              <a:buFont typeface="Wingdings" panose="05000000000000000000" pitchFamily="2" charset="2"/>
              <a:buChar char="Ø"/>
            </a:pPr>
            <a:r>
              <a:rPr lang="en-US" sz="2400" dirty="0">
                <a:solidFill>
                  <a:schemeClr val="bg2">
                    <a:lumMod val="25000"/>
                  </a:schemeClr>
                </a:solidFill>
                <a:latin typeface="Times Neue Roman" panose="020B0604020202020204" charset="0"/>
              </a:rPr>
              <a:t>Legal Difficulties</a:t>
            </a:r>
          </a:p>
          <a:p>
            <a:r>
              <a:rPr lang="en-US" sz="2400" dirty="0">
                <a:solidFill>
                  <a:schemeClr val="bg2">
                    <a:lumMod val="25000"/>
                  </a:schemeClr>
                </a:solidFill>
                <a:latin typeface="Times Neue Roman" panose="020B0604020202020204" charset="0"/>
              </a:rPr>
              <a:t>Investing in real estate is tedious as it involves a lot of paperwork as well as cumbersome formalities, more so in the case of commercial real estate.</a:t>
            </a:r>
          </a:p>
          <a:p>
            <a:pPr marL="342900" indent="-342900">
              <a:buFont typeface="Wingdings" panose="05000000000000000000" pitchFamily="2" charset="2"/>
              <a:buChar char="Ø"/>
            </a:pPr>
            <a:r>
              <a:rPr lang="en-US" sz="2400" dirty="0">
                <a:solidFill>
                  <a:schemeClr val="bg2">
                    <a:lumMod val="25000"/>
                  </a:schemeClr>
                </a:solidFill>
                <a:latin typeface="Times Neue Roman" panose="020B0604020202020204" charset="0"/>
              </a:rPr>
              <a:t>Liquidity Constraints</a:t>
            </a:r>
          </a:p>
          <a:p>
            <a:r>
              <a:rPr lang="en-US" sz="2400" dirty="0">
                <a:solidFill>
                  <a:schemeClr val="bg2">
                    <a:lumMod val="25000"/>
                  </a:schemeClr>
                </a:solidFill>
                <a:latin typeface="Times Neue Roman" panose="020B0604020202020204" charset="0"/>
              </a:rPr>
              <a:t>Real estate property is very illiquid. A huge amount of money gets locked up as it is difficult to readily find buyers and sellers.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9A3F4B-113D-702F-BC1F-A751DCF46BF7}"/>
            </a:ext>
          </a:extLst>
        </p:cNvPr>
        <p:cNvGrpSpPr/>
        <p:nvPr/>
      </p:nvGrpSpPr>
      <p:grpSpPr>
        <a:xfrm>
          <a:off x="0" y="0"/>
          <a:ext cx="0" cy="0"/>
          <a:chOff x="0" y="0"/>
          <a:chExt cx="0" cy="0"/>
        </a:xfrm>
      </p:grpSpPr>
      <p:pic>
        <p:nvPicPr>
          <p:cNvPr id="2" name="Picture 2">
            <a:extLst>
              <a:ext uri="{FF2B5EF4-FFF2-40B4-BE49-F238E27FC236}">
                <a16:creationId xmlns:a16="http://schemas.microsoft.com/office/drawing/2014/main" id="{BE198A6A-84D7-0974-A374-8F567735FF4B}"/>
              </a:ext>
            </a:extLst>
          </p:cNvPr>
          <p:cNvPicPr>
            <a:picLocks noChangeAspect="1"/>
          </p:cNvPicPr>
          <p:nvPr/>
        </p:nvPicPr>
        <p:blipFill>
          <a:blip r:embed="rId2"/>
          <a:srcRect t="362" b="15262"/>
          <a:stretch>
            <a:fillRect/>
          </a:stretch>
        </p:blipFill>
        <p:spPr>
          <a:xfrm>
            <a:off x="19050" y="0"/>
            <a:ext cx="18288000" cy="10287000"/>
          </a:xfrm>
          <a:prstGeom prst="rect">
            <a:avLst/>
          </a:prstGeom>
        </p:spPr>
      </p:pic>
      <p:sp>
        <p:nvSpPr>
          <p:cNvPr id="3" name="TextBox 3">
            <a:extLst>
              <a:ext uri="{FF2B5EF4-FFF2-40B4-BE49-F238E27FC236}">
                <a16:creationId xmlns:a16="http://schemas.microsoft.com/office/drawing/2014/main" id="{2515CAE4-A334-E86C-273A-3B4C323F01BA}"/>
              </a:ext>
            </a:extLst>
          </p:cNvPr>
          <p:cNvSpPr txBox="1"/>
          <p:nvPr/>
        </p:nvSpPr>
        <p:spPr>
          <a:xfrm>
            <a:off x="736864" y="715962"/>
            <a:ext cx="15530863" cy="1072025"/>
          </a:xfrm>
          <a:prstGeom prst="rect">
            <a:avLst/>
          </a:prstGeom>
        </p:spPr>
        <p:txBody>
          <a:bodyPr lIns="0" tIns="0" rIns="0" bIns="0" rtlCol="0" anchor="t">
            <a:spAutoFit/>
          </a:bodyPr>
          <a:lstStyle/>
          <a:p>
            <a:pPr>
              <a:lnSpc>
                <a:spcPts val="9799"/>
              </a:lnSpc>
            </a:pPr>
            <a:r>
              <a:rPr lang="en-US" sz="3600" dirty="0">
                <a:solidFill>
                  <a:srgbClr val="FFFFFF"/>
                </a:solidFill>
                <a:latin typeface="Times Neue Roman Bold"/>
              </a:rPr>
              <a:t>PROPOSED SYSTEM :- </a:t>
            </a:r>
          </a:p>
        </p:txBody>
      </p:sp>
      <p:sp>
        <p:nvSpPr>
          <p:cNvPr id="6" name="TextBox 5">
            <a:extLst>
              <a:ext uri="{FF2B5EF4-FFF2-40B4-BE49-F238E27FC236}">
                <a16:creationId xmlns:a16="http://schemas.microsoft.com/office/drawing/2014/main" id="{4A781F9B-256E-8A3F-4610-30551C8ECE47}"/>
              </a:ext>
            </a:extLst>
          </p:cNvPr>
          <p:cNvSpPr txBox="1"/>
          <p:nvPr/>
        </p:nvSpPr>
        <p:spPr>
          <a:xfrm>
            <a:off x="990600" y="2171701"/>
            <a:ext cx="16383000" cy="7072705"/>
          </a:xfrm>
          <a:prstGeom prst="rect">
            <a:avLst/>
          </a:prstGeom>
          <a:noFill/>
        </p:spPr>
        <p:txBody>
          <a:bodyPr wrap="square">
            <a:spAutoFit/>
          </a:bodyPr>
          <a:lstStyle/>
          <a:p>
            <a:pPr marL="137160" marR="91440" algn="just">
              <a:lnSpc>
                <a:spcPct val="150000"/>
              </a:lnSpc>
              <a:spcBef>
                <a:spcPts val="0"/>
              </a:spcBef>
              <a:spcAft>
                <a:spcPts val="800"/>
              </a:spcAft>
            </a:pPr>
            <a:r>
              <a:rPr lang="en-IN" sz="2400" dirty="0">
                <a:solidFill>
                  <a:schemeClr val="bg1"/>
                </a:solidFill>
                <a:effectLst/>
                <a:latin typeface="Times Neue Roman" panose="020B0604020202020204" charset="0"/>
                <a:ea typeface="Calibri" panose="020F0502020204030204" pitchFamily="34" charset="0"/>
              </a:rPr>
              <a:t>Real Estate Management System (REMS) is an online real estate software application that manages the overall operational activities and processes, starting from the management of the property, to the management of real estate agencies, agents, clients and financial transactions</a:t>
            </a:r>
            <a:r>
              <a:rPr lang="en-IN"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 </a:t>
            </a:r>
          </a:p>
          <a:p>
            <a:pPr marL="137160" marR="91440" algn="just">
              <a:lnSpc>
                <a:spcPct val="150000"/>
              </a:lnSpc>
              <a:spcBef>
                <a:spcPts val="0"/>
              </a:spcBef>
              <a:spcAft>
                <a:spcPts val="800"/>
              </a:spcAft>
            </a:pPr>
            <a:r>
              <a:rPr lang="en-IN" sz="2400" b="1" u="sng"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ADVANTAGES</a:t>
            </a:r>
            <a:r>
              <a:rPr lang="en-IN" sz="2400" b="1"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a:t>
            </a:r>
            <a:endParaRPr lang="en-US"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342900" marR="91440" lvl="0" indent="-342900" algn="just">
              <a:lnSpc>
                <a:spcPct val="150000"/>
              </a:lnSpc>
              <a:spcBef>
                <a:spcPts val="0"/>
              </a:spcBef>
              <a:spcAft>
                <a:spcPts val="800"/>
              </a:spcAft>
              <a:buFont typeface="Symbol" panose="05050102010706020507" pitchFamily="18" charset="2"/>
              <a:buChar char=""/>
            </a:pPr>
            <a:r>
              <a:rPr lang="en-IN"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Finances Are Easier to Monitor</a:t>
            </a:r>
            <a:endParaRPr lang="en-US"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137160" marR="91440" algn="just">
              <a:lnSpc>
                <a:spcPct val="150000"/>
              </a:lnSpc>
              <a:spcBef>
                <a:spcPts val="0"/>
              </a:spcBef>
              <a:spcAft>
                <a:spcPts val="800"/>
              </a:spcAft>
            </a:pPr>
            <a:r>
              <a:rPr lang="en-IN"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With Easy estate real estate management software, you will be able to better monitor finances and they will be organized.</a:t>
            </a:r>
            <a:endParaRPr lang="en-US"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342900" marR="91440" lvl="0" indent="-342900" algn="just">
              <a:lnSpc>
                <a:spcPct val="106000"/>
              </a:lnSpc>
              <a:spcBef>
                <a:spcPts val="0"/>
              </a:spcBef>
              <a:spcAft>
                <a:spcPts val="800"/>
              </a:spcAft>
              <a:buFont typeface="Symbol" panose="05050102010706020507" pitchFamily="18" charset="2"/>
              <a:buChar char=""/>
            </a:pPr>
            <a:r>
              <a:rPr lang="en-IN"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Property Management Is Efficient</a:t>
            </a:r>
            <a:endParaRPr lang="en-US"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137160" marR="91440" algn="just">
              <a:lnSpc>
                <a:spcPct val="150000"/>
              </a:lnSpc>
              <a:spcBef>
                <a:spcPts val="0"/>
              </a:spcBef>
              <a:spcAft>
                <a:spcPts val="800"/>
              </a:spcAft>
            </a:pPr>
            <a:r>
              <a:rPr lang="en-IN"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The correct software provides you with better and efficient tools to accomplish the job so that you can convince both the tenants and the buyers with agreeable deals.</a:t>
            </a:r>
            <a:endParaRPr lang="en-US"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342900" marR="91440" lvl="0" indent="-342900" algn="just">
              <a:lnSpc>
                <a:spcPct val="106000"/>
              </a:lnSpc>
              <a:spcBef>
                <a:spcPts val="0"/>
              </a:spcBef>
              <a:spcAft>
                <a:spcPts val="800"/>
              </a:spcAft>
              <a:buFont typeface="Symbol" panose="05050102010706020507" pitchFamily="18" charset="2"/>
              <a:buChar char=""/>
            </a:pPr>
            <a:r>
              <a:rPr lang="en-IN"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Save Valuable Time</a:t>
            </a:r>
            <a:endParaRPr lang="en-US"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a:p>
            <a:pPr marL="137160" marR="91440" algn="just">
              <a:lnSpc>
                <a:spcPct val="150000"/>
              </a:lnSpc>
              <a:spcBef>
                <a:spcPts val="0"/>
              </a:spcBef>
              <a:spcAft>
                <a:spcPts val="800"/>
              </a:spcAft>
            </a:pPr>
            <a:r>
              <a:rPr lang="en-IN"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Property management </a:t>
            </a:r>
            <a:r>
              <a:rPr lang="en-IN" sz="2400" kern="100" dirty="0" err="1">
                <a:solidFill>
                  <a:schemeClr val="bg1"/>
                </a:solidFill>
                <a:effectLst/>
                <a:latin typeface="Times Neue Roman" panose="020B0604020202020204" charset="0"/>
                <a:ea typeface="Calibri" panose="020F0502020204030204" pitchFamily="34" charset="0"/>
                <a:cs typeface="Times New Roman" panose="02020603050405020304" pitchFamily="18" charset="0"/>
              </a:rPr>
              <a:t>sofware</a:t>
            </a:r>
            <a:r>
              <a:rPr lang="en-IN"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rPr>
              <a:t> is designed to save you time with features like sending automated notifications, such as when rent is due and balances.</a:t>
            </a:r>
            <a:endParaRPr lang="en-US" sz="2400" kern="100" dirty="0">
              <a:solidFill>
                <a:schemeClr val="bg1"/>
              </a:solidFill>
              <a:effectLst/>
              <a:latin typeface="Times Neue Roman" panose="020B060402020202020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88625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EBE4"/>
        </a:solidFill>
        <a:effectLst/>
      </p:bgPr>
    </p:bg>
    <p:spTree>
      <p:nvGrpSpPr>
        <p:cNvPr id="1" name="">
          <a:extLst>
            <a:ext uri="{FF2B5EF4-FFF2-40B4-BE49-F238E27FC236}">
              <a16:creationId xmlns:a16="http://schemas.microsoft.com/office/drawing/2014/main" id="{F2E85930-625A-9A1E-B6FE-E1372A01EDD6}"/>
            </a:ext>
          </a:extLst>
        </p:cNvPr>
        <p:cNvGrpSpPr/>
        <p:nvPr/>
      </p:nvGrpSpPr>
      <p:grpSpPr>
        <a:xfrm>
          <a:off x="0" y="0"/>
          <a:ext cx="0" cy="0"/>
          <a:chOff x="0" y="0"/>
          <a:chExt cx="0" cy="0"/>
        </a:xfrm>
      </p:grpSpPr>
      <p:pic>
        <p:nvPicPr>
          <p:cNvPr id="2" name="Picture 2">
            <a:extLst>
              <a:ext uri="{FF2B5EF4-FFF2-40B4-BE49-F238E27FC236}">
                <a16:creationId xmlns:a16="http://schemas.microsoft.com/office/drawing/2014/main" id="{5C36F94C-A3C8-19A4-8F43-7F8F7164D028}"/>
              </a:ext>
            </a:extLst>
          </p:cNvPr>
          <p:cNvPicPr>
            <a:picLocks noChangeAspect="1"/>
          </p:cNvPicPr>
          <p:nvPr/>
        </p:nvPicPr>
        <p:blipFill>
          <a:blip r:embed="rId2"/>
          <a:srcRect/>
          <a:stretch>
            <a:fillRect/>
          </a:stretch>
        </p:blipFill>
        <p:spPr>
          <a:xfrm>
            <a:off x="4384432" y="2668658"/>
            <a:ext cx="9519137" cy="5697150"/>
          </a:xfrm>
          <a:prstGeom prst="rect">
            <a:avLst/>
          </a:prstGeom>
        </p:spPr>
      </p:pic>
      <p:sp>
        <p:nvSpPr>
          <p:cNvPr id="3" name="TextBox 3">
            <a:extLst>
              <a:ext uri="{FF2B5EF4-FFF2-40B4-BE49-F238E27FC236}">
                <a16:creationId xmlns:a16="http://schemas.microsoft.com/office/drawing/2014/main" id="{248CC1DD-DE21-BB5F-5349-D2D242E64213}"/>
              </a:ext>
            </a:extLst>
          </p:cNvPr>
          <p:cNvSpPr txBox="1"/>
          <p:nvPr/>
        </p:nvSpPr>
        <p:spPr>
          <a:xfrm>
            <a:off x="19050" y="520453"/>
            <a:ext cx="10892567" cy="1057275"/>
          </a:xfrm>
          <a:prstGeom prst="rect">
            <a:avLst/>
          </a:prstGeom>
        </p:spPr>
        <p:txBody>
          <a:bodyPr lIns="0" tIns="0" rIns="0" bIns="0" rtlCol="0" anchor="t">
            <a:spAutoFit/>
          </a:bodyPr>
          <a:lstStyle/>
          <a:p>
            <a:pPr marL="0" lvl="0" indent="0" algn="ctr">
              <a:lnSpc>
                <a:spcPts val="8399"/>
              </a:lnSpc>
              <a:spcBef>
                <a:spcPct val="0"/>
              </a:spcBef>
            </a:pPr>
            <a:r>
              <a:rPr lang="en-US" sz="6999" dirty="0">
                <a:solidFill>
                  <a:srgbClr val="414B43"/>
                </a:solidFill>
                <a:latin typeface="Times Neue Roman Bold"/>
              </a:rPr>
              <a:t>SYSTEM DESIGN</a:t>
            </a:r>
          </a:p>
        </p:txBody>
      </p:sp>
      <p:sp>
        <p:nvSpPr>
          <p:cNvPr id="4" name="AutoShape 4">
            <a:extLst>
              <a:ext uri="{FF2B5EF4-FFF2-40B4-BE49-F238E27FC236}">
                <a16:creationId xmlns:a16="http://schemas.microsoft.com/office/drawing/2014/main" id="{6260D846-D46E-8623-607C-C5C32BF2D29D}"/>
              </a:ext>
            </a:extLst>
          </p:cNvPr>
          <p:cNvSpPr/>
          <p:nvPr/>
        </p:nvSpPr>
        <p:spPr>
          <a:xfrm>
            <a:off x="19050" y="9220200"/>
            <a:ext cx="18268950" cy="0"/>
          </a:xfrm>
          <a:prstGeom prst="line">
            <a:avLst/>
          </a:prstGeom>
          <a:ln w="38100" cap="flat">
            <a:solidFill>
              <a:srgbClr val="000000"/>
            </a:solidFill>
            <a:prstDash val="solid"/>
            <a:headEnd type="none" w="sm" len="sm"/>
            <a:tailEnd type="none" w="sm" len="sm"/>
          </a:ln>
        </p:spPr>
      </p:sp>
      <p:pic>
        <p:nvPicPr>
          <p:cNvPr id="5" name="Picture 4">
            <a:extLst>
              <a:ext uri="{FF2B5EF4-FFF2-40B4-BE49-F238E27FC236}">
                <a16:creationId xmlns:a16="http://schemas.microsoft.com/office/drawing/2014/main" id="{8B1C34F6-DCAB-3266-C4B6-4BD63D5794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4872" y="2465457"/>
            <a:ext cx="11178256" cy="6104362"/>
          </a:xfrm>
          <a:prstGeom prst="rect">
            <a:avLst/>
          </a:prstGeom>
        </p:spPr>
      </p:pic>
    </p:spTree>
    <p:extLst>
      <p:ext uri="{BB962C8B-B14F-4D97-AF65-F5344CB8AC3E}">
        <p14:creationId xmlns:p14="http://schemas.microsoft.com/office/powerpoint/2010/main" val="3982345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14B43"/>
        </a:solidFill>
        <a:effectLst/>
      </p:bgPr>
    </p:bg>
    <p:spTree>
      <p:nvGrpSpPr>
        <p:cNvPr id="1" name=""/>
        <p:cNvGrpSpPr/>
        <p:nvPr/>
      </p:nvGrpSpPr>
      <p:grpSpPr>
        <a:xfrm>
          <a:off x="0" y="0"/>
          <a:ext cx="0" cy="0"/>
          <a:chOff x="0" y="0"/>
          <a:chExt cx="0" cy="0"/>
        </a:xfrm>
      </p:grpSpPr>
      <p:sp>
        <p:nvSpPr>
          <p:cNvPr id="4" name="TextBox 4"/>
          <p:cNvSpPr txBox="1"/>
          <p:nvPr/>
        </p:nvSpPr>
        <p:spPr>
          <a:xfrm>
            <a:off x="1676400" y="266700"/>
            <a:ext cx="8077200" cy="1136786"/>
          </a:xfrm>
          <a:prstGeom prst="rect">
            <a:avLst/>
          </a:prstGeom>
        </p:spPr>
        <p:txBody>
          <a:bodyPr wrap="square" lIns="0" tIns="0" rIns="0" bIns="0" rtlCol="0" anchor="t">
            <a:spAutoFit/>
          </a:bodyPr>
          <a:lstStyle/>
          <a:p>
            <a:pPr algn="ctr">
              <a:lnSpc>
                <a:spcPts val="9799"/>
              </a:lnSpc>
            </a:pPr>
            <a:r>
              <a:rPr lang="en-US" sz="6000" dirty="0">
                <a:solidFill>
                  <a:srgbClr val="FFFFFF"/>
                </a:solidFill>
                <a:latin typeface="Times Neue Roman"/>
              </a:rPr>
              <a:t>USE CASE DIAGRAM:-</a:t>
            </a:r>
          </a:p>
        </p:txBody>
      </p:sp>
      <p:pic>
        <p:nvPicPr>
          <p:cNvPr id="8" name="Picture 7">
            <a:extLst>
              <a:ext uri="{FF2B5EF4-FFF2-40B4-BE49-F238E27FC236}">
                <a16:creationId xmlns:a16="http://schemas.microsoft.com/office/drawing/2014/main" id="{21741825-8E4C-B2C3-D0D1-E6B9DDBF58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2400300"/>
            <a:ext cx="15316200" cy="717180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90500"/>
            <a:ext cx="21618202" cy="11390716"/>
            <a:chOff x="0" y="0"/>
            <a:chExt cx="5693683" cy="3000024"/>
          </a:xfrm>
        </p:grpSpPr>
        <p:sp>
          <p:nvSpPr>
            <p:cNvPr id="3" name="Freeform 3"/>
            <p:cNvSpPr/>
            <p:nvPr/>
          </p:nvSpPr>
          <p:spPr>
            <a:xfrm>
              <a:off x="0" y="0"/>
              <a:ext cx="5693683" cy="3000024"/>
            </a:xfrm>
            <a:custGeom>
              <a:avLst/>
              <a:gdLst/>
              <a:ahLst/>
              <a:cxnLst/>
              <a:rect l="l" t="t" r="r" b="b"/>
              <a:pathLst>
                <a:path w="5693683" h="3000024">
                  <a:moveTo>
                    <a:pt x="14325" y="0"/>
                  </a:moveTo>
                  <a:lnTo>
                    <a:pt x="5679358" y="0"/>
                  </a:lnTo>
                  <a:cubicBezTo>
                    <a:pt x="5683157" y="0"/>
                    <a:pt x="5686801" y="1509"/>
                    <a:pt x="5689487" y="4196"/>
                  </a:cubicBezTo>
                  <a:cubicBezTo>
                    <a:pt x="5692173" y="6882"/>
                    <a:pt x="5693683" y="10526"/>
                    <a:pt x="5693683" y="14325"/>
                  </a:cubicBezTo>
                  <a:lnTo>
                    <a:pt x="5693683" y="2985699"/>
                  </a:lnTo>
                  <a:cubicBezTo>
                    <a:pt x="5693683" y="2993610"/>
                    <a:pt x="5687269" y="3000024"/>
                    <a:pt x="5679358" y="3000024"/>
                  </a:cubicBezTo>
                  <a:lnTo>
                    <a:pt x="14325" y="3000024"/>
                  </a:lnTo>
                  <a:cubicBezTo>
                    <a:pt x="10526" y="3000024"/>
                    <a:pt x="6882" y="2998515"/>
                    <a:pt x="4196" y="2995828"/>
                  </a:cubicBezTo>
                  <a:cubicBezTo>
                    <a:pt x="1509" y="2993142"/>
                    <a:pt x="0" y="2989498"/>
                    <a:pt x="0" y="2985699"/>
                  </a:cubicBezTo>
                  <a:lnTo>
                    <a:pt x="0" y="14325"/>
                  </a:lnTo>
                  <a:cubicBezTo>
                    <a:pt x="0" y="6413"/>
                    <a:pt x="6413" y="0"/>
                    <a:pt x="14325" y="0"/>
                  </a:cubicBezTo>
                  <a:close/>
                </a:path>
              </a:pathLst>
            </a:custGeom>
            <a:solidFill>
              <a:srgbClr val="F1EBE4"/>
            </a:solidFill>
          </p:spPr>
        </p:sp>
        <p:sp>
          <p:nvSpPr>
            <p:cNvPr id="4" name="TextBox 4"/>
            <p:cNvSpPr txBox="1"/>
            <p:nvPr/>
          </p:nvSpPr>
          <p:spPr>
            <a:xfrm>
              <a:off x="0" y="-28575"/>
              <a:ext cx="812800" cy="841375"/>
            </a:xfrm>
            <a:prstGeom prst="rect">
              <a:avLst/>
            </a:prstGeom>
          </p:spPr>
          <p:txBody>
            <a:bodyPr lIns="50800" tIns="50800" rIns="50800" bIns="50800" rtlCol="0" anchor="ctr"/>
            <a:lstStyle/>
            <a:p>
              <a:pPr algn="ctr">
                <a:lnSpc>
                  <a:spcPts val="2859"/>
                </a:lnSpc>
              </a:pPr>
              <a:endParaRPr/>
            </a:p>
          </p:txBody>
        </p:sp>
      </p:grpSp>
      <p:pic>
        <p:nvPicPr>
          <p:cNvPr id="12" name="Picture 11" descr="priyanka20 - real estate management system">
            <a:extLst>
              <a:ext uri="{FF2B5EF4-FFF2-40B4-BE49-F238E27FC236}">
                <a16:creationId xmlns:a16="http://schemas.microsoft.com/office/drawing/2014/main" id="{B795EE3C-8392-0442-F148-BF97C83FAC4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43236" y="2019300"/>
            <a:ext cx="15244763" cy="7315200"/>
          </a:xfrm>
          <a:prstGeom prst="rect">
            <a:avLst/>
          </a:prstGeom>
          <a:noFill/>
          <a:ln>
            <a:noFill/>
          </a:ln>
        </p:spPr>
      </p:pic>
      <p:sp>
        <p:nvSpPr>
          <p:cNvPr id="14" name="TextBox 13">
            <a:extLst>
              <a:ext uri="{FF2B5EF4-FFF2-40B4-BE49-F238E27FC236}">
                <a16:creationId xmlns:a16="http://schemas.microsoft.com/office/drawing/2014/main" id="{932B8AF6-3206-A89B-FE69-094AA465A66A}"/>
              </a:ext>
            </a:extLst>
          </p:cNvPr>
          <p:cNvSpPr txBox="1"/>
          <p:nvPr/>
        </p:nvSpPr>
        <p:spPr>
          <a:xfrm>
            <a:off x="990600" y="723900"/>
            <a:ext cx="6553200" cy="923330"/>
          </a:xfrm>
          <a:prstGeom prst="rect">
            <a:avLst/>
          </a:prstGeom>
          <a:noFill/>
        </p:spPr>
        <p:txBody>
          <a:bodyPr wrap="square" rtlCol="0">
            <a:spAutoFit/>
          </a:bodyPr>
          <a:lstStyle/>
          <a:p>
            <a:r>
              <a:rPr lang="en-US" sz="5400" dirty="0">
                <a:solidFill>
                  <a:schemeClr val="bg2">
                    <a:lumMod val="25000"/>
                  </a:schemeClr>
                </a:solidFill>
              </a:rPr>
              <a:t>CLASS DIAGRAM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64" b="15460"/>
          <a:stretch>
            <a:fillRect/>
          </a:stretch>
        </p:blipFill>
        <p:spPr>
          <a:xfrm>
            <a:off x="14287" y="0"/>
            <a:ext cx="18288000" cy="10287000"/>
          </a:xfrm>
          <a:prstGeom prst="rect">
            <a:avLst/>
          </a:prstGeom>
        </p:spPr>
      </p:pic>
      <p:sp>
        <p:nvSpPr>
          <p:cNvPr id="3" name="AutoShape 3"/>
          <p:cNvSpPr/>
          <p:nvPr/>
        </p:nvSpPr>
        <p:spPr>
          <a:xfrm rot="-10382">
            <a:off x="1200430" y="6087464"/>
            <a:ext cx="11548932" cy="0"/>
          </a:xfrm>
          <a:prstGeom prst="line">
            <a:avLst/>
          </a:prstGeom>
          <a:ln w="38100" cap="rnd">
            <a:solidFill>
              <a:srgbClr val="F1EBE4"/>
            </a:solidFill>
            <a:prstDash val="solid"/>
            <a:headEnd type="none" w="sm" len="sm"/>
            <a:tailEnd type="none" w="sm" len="sm"/>
          </a:ln>
        </p:spPr>
      </p:sp>
      <p:grpSp>
        <p:nvGrpSpPr>
          <p:cNvPr id="4" name="Group 4"/>
          <p:cNvGrpSpPr/>
          <p:nvPr/>
        </p:nvGrpSpPr>
        <p:grpSpPr>
          <a:xfrm>
            <a:off x="1200457" y="5962029"/>
            <a:ext cx="323850" cy="323850"/>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EBE4"/>
            </a:solidFill>
          </p:spPr>
        </p:sp>
      </p:grpSp>
      <p:grpSp>
        <p:nvGrpSpPr>
          <p:cNvPr id="6" name="Group 6"/>
          <p:cNvGrpSpPr/>
          <p:nvPr/>
        </p:nvGrpSpPr>
        <p:grpSpPr>
          <a:xfrm>
            <a:off x="5177144" y="5952504"/>
            <a:ext cx="323850" cy="323850"/>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EBE4"/>
            </a:solidFill>
          </p:spPr>
        </p:sp>
      </p:grpSp>
      <p:grpSp>
        <p:nvGrpSpPr>
          <p:cNvPr id="8" name="Group 8"/>
          <p:cNvGrpSpPr/>
          <p:nvPr/>
        </p:nvGrpSpPr>
        <p:grpSpPr>
          <a:xfrm>
            <a:off x="9153832" y="5981079"/>
            <a:ext cx="323850" cy="323850"/>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1EBE4"/>
            </a:solidFill>
          </p:spPr>
        </p:sp>
      </p:grpSp>
      <p:grpSp>
        <p:nvGrpSpPr>
          <p:cNvPr id="10" name="Group 10"/>
          <p:cNvGrpSpPr/>
          <p:nvPr/>
        </p:nvGrpSpPr>
        <p:grpSpPr>
          <a:xfrm rot="5400000">
            <a:off x="12918764" y="5730205"/>
            <a:ext cx="376721" cy="715577"/>
            <a:chOff x="0" y="0"/>
            <a:chExt cx="812800" cy="1543901"/>
          </a:xfrm>
        </p:grpSpPr>
        <p:sp>
          <p:nvSpPr>
            <p:cNvPr id="11" name="Freeform 11"/>
            <p:cNvSpPr/>
            <p:nvPr/>
          </p:nvSpPr>
          <p:spPr>
            <a:xfrm>
              <a:off x="0" y="0"/>
              <a:ext cx="812800" cy="1543901"/>
            </a:xfrm>
            <a:custGeom>
              <a:avLst/>
              <a:gdLst/>
              <a:ahLst/>
              <a:cxnLst/>
              <a:rect l="l" t="t" r="r" b="b"/>
              <a:pathLst>
                <a:path w="812800" h="1543901">
                  <a:moveTo>
                    <a:pt x="406400" y="0"/>
                  </a:moveTo>
                  <a:lnTo>
                    <a:pt x="812800" y="1543901"/>
                  </a:lnTo>
                  <a:lnTo>
                    <a:pt x="0" y="1543901"/>
                  </a:lnTo>
                  <a:lnTo>
                    <a:pt x="406400" y="0"/>
                  </a:lnTo>
                  <a:close/>
                </a:path>
              </a:pathLst>
            </a:custGeom>
            <a:solidFill>
              <a:srgbClr val="F1EBE4"/>
            </a:solidFill>
          </p:spPr>
        </p:sp>
        <p:sp>
          <p:nvSpPr>
            <p:cNvPr id="12" name="TextBox 12"/>
            <p:cNvSpPr txBox="1"/>
            <p:nvPr/>
          </p:nvSpPr>
          <p:spPr>
            <a:xfrm>
              <a:off x="127000" y="282575"/>
              <a:ext cx="558800" cy="377825"/>
            </a:xfrm>
            <a:prstGeom prst="rect">
              <a:avLst/>
            </a:prstGeom>
          </p:spPr>
          <p:txBody>
            <a:bodyPr lIns="50800" tIns="50800" rIns="50800" bIns="50800" rtlCol="0" anchor="ctr"/>
            <a:lstStyle/>
            <a:p>
              <a:pPr algn="ctr">
                <a:lnSpc>
                  <a:spcPts val="2100"/>
                </a:lnSpc>
              </a:pPr>
              <a:endParaRPr/>
            </a:p>
          </p:txBody>
        </p:sp>
      </p:grpSp>
      <p:sp>
        <p:nvSpPr>
          <p:cNvPr id="13" name="TextBox 13"/>
          <p:cNvSpPr txBox="1"/>
          <p:nvPr/>
        </p:nvSpPr>
        <p:spPr>
          <a:xfrm>
            <a:off x="1238839" y="1733496"/>
            <a:ext cx="14151121" cy="1057275"/>
          </a:xfrm>
          <a:prstGeom prst="rect">
            <a:avLst/>
          </a:prstGeom>
        </p:spPr>
        <p:txBody>
          <a:bodyPr lIns="0" tIns="0" rIns="0" bIns="0" rtlCol="0" anchor="t">
            <a:spAutoFit/>
          </a:bodyPr>
          <a:lstStyle/>
          <a:p>
            <a:pPr>
              <a:lnSpc>
                <a:spcPts val="8399"/>
              </a:lnSpc>
            </a:pPr>
            <a:r>
              <a:rPr lang="en-US" sz="6999">
                <a:solidFill>
                  <a:srgbClr val="F1EBE4"/>
                </a:solidFill>
                <a:latin typeface="Times Neue Roman"/>
              </a:rPr>
              <a:t>MODULES</a:t>
            </a:r>
          </a:p>
        </p:txBody>
      </p:sp>
      <p:sp>
        <p:nvSpPr>
          <p:cNvPr id="14" name="TextBox 14"/>
          <p:cNvSpPr txBox="1"/>
          <p:nvPr/>
        </p:nvSpPr>
        <p:spPr>
          <a:xfrm>
            <a:off x="1238839" y="6573444"/>
            <a:ext cx="2277734" cy="469265"/>
          </a:xfrm>
          <a:prstGeom prst="rect">
            <a:avLst/>
          </a:prstGeom>
        </p:spPr>
        <p:txBody>
          <a:bodyPr lIns="0" tIns="0" rIns="0" bIns="0" rtlCol="0" anchor="t">
            <a:spAutoFit/>
          </a:bodyPr>
          <a:lstStyle/>
          <a:p>
            <a:pPr marL="0" lvl="0" indent="0">
              <a:lnSpc>
                <a:spcPts val="3639"/>
              </a:lnSpc>
              <a:spcBef>
                <a:spcPct val="0"/>
              </a:spcBef>
            </a:pPr>
            <a:r>
              <a:rPr lang="en-US" sz="2799">
                <a:solidFill>
                  <a:srgbClr val="F1EBE4"/>
                </a:solidFill>
                <a:latin typeface="Bebas Neue"/>
              </a:rPr>
              <a:t>1</a:t>
            </a:r>
          </a:p>
        </p:txBody>
      </p:sp>
      <p:sp>
        <p:nvSpPr>
          <p:cNvPr id="15" name="TextBox 15"/>
          <p:cNvSpPr txBox="1"/>
          <p:nvPr/>
        </p:nvSpPr>
        <p:spPr>
          <a:xfrm>
            <a:off x="1238839" y="7073927"/>
            <a:ext cx="2923407" cy="990336"/>
          </a:xfrm>
          <a:prstGeom prst="rect">
            <a:avLst/>
          </a:prstGeom>
        </p:spPr>
        <p:txBody>
          <a:bodyPr wrap="square" lIns="0" tIns="0" rIns="0" bIns="0" rtlCol="0" anchor="t">
            <a:spAutoFit/>
          </a:bodyPr>
          <a:lstStyle/>
          <a:p>
            <a:pPr marL="0" lvl="0" indent="0">
              <a:lnSpc>
                <a:spcPts val="3900"/>
              </a:lnSpc>
              <a:spcBef>
                <a:spcPct val="0"/>
              </a:spcBef>
            </a:pPr>
            <a:r>
              <a:rPr lang="en-US" sz="3200" dirty="0">
                <a:solidFill>
                  <a:srgbClr val="F1EBE4"/>
                </a:solidFill>
                <a:latin typeface="Times Neue Roman Bold"/>
              </a:rPr>
              <a:t>RESIDENTIAL</a:t>
            </a:r>
          </a:p>
          <a:p>
            <a:pPr marL="0" lvl="0" indent="0">
              <a:lnSpc>
                <a:spcPts val="3900"/>
              </a:lnSpc>
              <a:spcBef>
                <a:spcPct val="0"/>
              </a:spcBef>
            </a:pPr>
            <a:r>
              <a:rPr lang="en-US" sz="3200" dirty="0">
                <a:solidFill>
                  <a:srgbClr val="F1EBE4"/>
                </a:solidFill>
                <a:latin typeface="Times Neue Roman Bold"/>
              </a:rPr>
              <a:t>REAL ESTATE</a:t>
            </a:r>
          </a:p>
        </p:txBody>
      </p:sp>
      <p:sp>
        <p:nvSpPr>
          <p:cNvPr id="16" name="TextBox 16"/>
          <p:cNvSpPr txBox="1"/>
          <p:nvPr/>
        </p:nvSpPr>
        <p:spPr>
          <a:xfrm>
            <a:off x="5177144" y="6573444"/>
            <a:ext cx="2277734" cy="469265"/>
          </a:xfrm>
          <a:prstGeom prst="rect">
            <a:avLst/>
          </a:prstGeom>
        </p:spPr>
        <p:txBody>
          <a:bodyPr lIns="0" tIns="0" rIns="0" bIns="0" rtlCol="0" anchor="t">
            <a:spAutoFit/>
          </a:bodyPr>
          <a:lstStyle/>
          <a:p>
            <a:pPr marL="0" lvl="0" indent="0">
              <a:lnSpc>
                <a:spcPts val="3639"/>
              </a:lnSpc>
              <a:spcBef>
                <a:spcPct val="0"/>
              </a:spcBef>
            </a:pPr>
            <a:r>
              <a:rPr lang="en-US" sz="2799" dirty="0">
                <a:solidFill>
                  <a:srgbClr val="F1EBE4"/>
                </a:solidFill>
                <a:latin typeface="Bebas Neue"/>
              </a:rPr>
              <a:t>2</a:t>
            </a:r>
          </a:p>
        </p:txBody>
      </p:sp>
      <p:sp>
        <p:nvSpPr>
          <p:cNvPr id="17" name="TextBox 17"/>
          <p:cNvSpPr txBox="1"/>
          <p:nvPr/>
        </p:nvSpPr>
        <p:spPr>
          <a:xfrm>
            <a:off x="5177144" y="7073926"/>
            <a:ext cx="3128656" cy="983154"/>
          </a:xfrm>
          <a:prstGeom prst="rect">
            <a:avLst/>
          </a:prstGeom>
        </p:spPr>
        <p:txBody>
          <a:bodyPr wrap="square" lIns="0" tIns="0" rIns="0" bIns="0" rtlCol="0" anchor="t">
            <a:spAutoFit/>
          </a:bodyPr>
          <a:lstStyle/>
          <a:p>
            <a:pPr marL="0" lvl="0" indent="0">
              <a:lnSpc>
                <a:spcPts val="3900"/>
              </a:lnSpc>
              <a:spcBef>
                <a:spcPct val="0"/>
              </a:spcBef>
            </a:pPr>
            <a:r>
              <a:rPr lang="en-US" sz="3000" dirty="0">
                <a:solidFill>
                  <a:srgbClr val="F1EBE4"/>
                </a:solidFill>
                <a:latin typeface="Times Neue Roman Bold"/>
              </a:rPr>
              <a:t>COMMERCIAL</a:t>
            </a:r>
          </a:p>
          <a:p>
            <a:pPr marL="0" lvl="0" indent="0">
              <a:lnSpc>
                <a:spcPts val="3900"/>
              </a:lnSpc>
              <a:spcBef>
                <a:spcPct val="0"/>
              </a:spcBef>
            </a:pPr>
            <a:r>
              <a:rPr lang="en-US" sz="3000" dirty="0">
                <a:solidFill>
                  <a:srgbClr val="F1EBE4"/>
                </a:solidFill>
                <a:latin typeface="Times Neue Roman Bold"/>
              </a:rPr>
              <a:t>REAL ESTATE</a:t>
            </a:r>
          </a:p>
        </p:txBody>
      </p:sp>
      <p:sp>
        <p:nvSpPr>
          <p:cNvPr id="18" name="TextBox 18"/>
          <p:cNvSpPr txBox="1"/>
          <p:nvPr/>
        </p:nvSpPr>
        <p:spPr>
          <a:xfrm>
            <a:off x="9153832" y="6573444"/>
            <a:ext cx="2277734" cy="469265"/>
          </a:xfrm>
          <a:prstGeom prst="rect">
            <a:avLst/>
          </a:prstGeom>
        </p:spPr>
        <p:txBody>
          <a:bodyPr lIns="0" tIns="0" rIns="0" bIns="0" rtlCol="0" anchor="t">
            <a:spAutoFit/>
          </a:bodyPr>
          <a:lstStyle/>
          <a:p>
            <a:pPr marL="0" lvl="0" indent="0">
              <a:lnSpc>
                <a:spcPts val="3639"/>
              </a:lnSpc>
              <a:spcBef>
                <a:spcPct val="0"/>
              </a:spcBef>
            </a:pPr>
            <a:r>
              <a:rPr lang="en-US" sz="2799">
                <a:solidFill>
                  <a:srgbClr val="F1EBE4"/>
                </a:solidFill>
                <a:latin typeface="Bebas Neue"/>
              </a:rPr>
              <a:t>3</a:t>
            </a:r>
          </a:p>
        </p:txBody>
      </p:sp>
      <p:sp>
        <p:nvSpPr>
          <p:cNvPr id="19" name="TextBox 19"/>
          <p:cNvSpPr txBox="1"/>
          <p:nvPr/>
        </p:nvSpPr>
        <p:spPr>
          <a:xfrm>
            <a:off x="9153832" y="7073926"/>
            <a:ext cx="2795598" cy="983154"/>
          </a:xfrm>
          <a:prstGeom prst="rect">
            <a:avLst/>
          </a:prstGeom>
        </p:spPr>
        <p:txBody>
          <a:bodyPr lIns="0" tIns="0" rIns="0" bIns="0" rtlCol="0" anchor="t">
            <a:spAutoFit/>
          </a:bodyPr>
          <a:lstStyle/>
          <a:p>
            <a:pPr marL="0" lvl="0" indent="0">
              <a:lnSpc>
                <a:spcPts val="3900"/>
              </a:lnSpc>
              <a:spcBef>
                <a:spcPct val="0"/>
              </a:spcBef>
            </a:pPr>
            <a:r>
              <a:rPr lang="en-US" sz="3000" dirty="0">
                <a:solidFill>
                  <a:srgbClr val="F1EBE4"/>
                </a:solidFill>
                <a:latin typeface="Times Neue Roman Bold"/>
              </a:rPr>
              <a:t>INDUSTRIAL</a:t>
            </a:r>
          </a:p>
          <a:p>
            <a:pPr marL="0" lvl="0" indent="0">
              <a:lnSpc>
                <a:spcPts val="3900"/>
              </a:lnSpc>
              <a:spcBef>
                <a:spcPct val="0"/>
              </a:spcBef>
            </a:pPr>
            <a:r>
              <a:rPr lang="en-US" sz="3000" dirty="0">
                <a:solidFill>
                  <a:srgbClr val="F1EBE4"/>
                </a:solidFill>
                <a:latin typeface="Times Neue Roman Bold"/>
              </a:rPr>
              <a:t>REAL ESTATE</a:t>
            </a:r>
          </a:p>
        </p:txBody>
      </p:sp>
      <p:sp>
        <p:nvSpPr>
          <p:cNvPr id="20" name="TextBox 20"/>
          <p:cNvSpPr txBox="1"/>
          <p:nvPr/>
        </p:nvSpPr>
        <p:spPr>
          <a:xfrm>
            <a:off x="13135338" y="6573444"/>
            <a:ext cx="4123962" cy="474345"/>
          </a:xfrm>
          <a:prstGeom prst="rect">
            <a:avLst/>
          </a:prstGeom>
        </p:spPr>
        <p:txBody>
          <a:bodyPr lIns="0" tIns="0" rIns="0" bIns="0" rtlCol="0" anchor="t">
            <a:spAutoFit/>
          </a:bodyPr>
          <a:lstStyle/>
          <a:p>
            <a:pPr marL="0" lvl="0" indent="0">
              <a:lnSpc>
                <a:spcPts val="3639"/>
              </a:lnSpc>
              <a:spcBef>
                <a:spcPct val="0"/>
              </a:spcBef>
            </a:pPr>
            <a:r>
              <a:rPr lang="en-US" sz="2799">
                <a:solidFill>
                  <a:srgbClr val="F1EBE4"/>
                </a:solidFill>
                <a:latin typeface="Bebas Neue Bold"/>
              </a:rPr>
              <a:t>4</a:t>
            </a:r>
          </a:p>
        </p:txBody>
      </p:sp>
      <p:sp>
        <p:nvSpPr>
          <p:cNvPr id="21" name="TextBox 21"/>
          <p:cNvSpPr txBox="1"/>
          <p:nvPr/>
        </p:nvSpPr>
        <p:spPr>
          <a:xfrm>
            <a:off x="13135338" y="7073926"/>
            <a:ext cx="3128656" cy="983154"/>
          </a:xfrm>
          <a:prstGeom prst="rect">
            <a:avLst/>
          </a:prstGeom>
        </p:spPr>
        <p:txBody>
          <a:bodyPr wrap="square" lIns="0" tIns="0" rIns="0" bIns="0" rtlCol="0" anchor="t">
            <a:spAutoFit/>
          </a:bodyPr>
          <a:lstStyle/>
          <a:p>
            <a:pPr marL="0" lvl="0" indent="0">
              <a:lnSpc>
                <a:spcPts val="3900"/>
              </a:lnSpc>
              <a:spcBef>
                <a:spcPct val="0"/>
              </a:spcBef>
            </a:pPr>
            <a:r>
              <a:rPr lang="en-US" sz="3000" dirty="0">
                <a:solidFill>
                  <a:srgbClr val="F1EBE4"/>
                </a:solidFill>
                <a:latin typeface="Times Neue Roman Bold"/>
              </a:rPr>
              <a:t>LAND</a:t>
            </a:r>
          </a:p>
          <a:p>
            <a:pPr marL="0" lvl="0" indent="0">
              <a:lnSpc>
                <a:spcPts val="3900"/>
              </a:lnSpc>
              <a:spcBef>
                <a:spcPct val="0"/>
              </a:spcBef>
            </a:pPr>
            <a:r>
              <a:rPr lang="en-US" sz="3000" dirty="0">
                <a:solidFill>
                  <a:srgbClr val="F1EBE4"/>
                </a:solidFill>
                <a:latin typeface="Times Neue Roman Bold"/>
              </a:rPr>
              <a:t>DEVELOPMENT</a:t>
            </a:r>
          </a:p>
        </p:txBody>
      </p:sp>
      <p:sp>
        <p:nvSpPr>
          <p:cNvPr id="22" name="TextBox 22"/>
          <p:cNvSpPr txBox="1"/>
          <p:nvPr/>
        </p:nvSpPr>
        <p:spPr>
          <a:xfrm>
            <a:off x="1200456" y="3363945"/>
            <a:ext cx="11067744" cy="2341218"/>
          </a:xfrm>
          <a:prstGeom prst="rect">
            <a:avLst/>
          </a:prstGeom>
        </p:spPr>
        <p:txBody>
          <a:bodyPr wrap="square" lIns="0" tIns="0" rIns="0" bIns="0" rtlCol="0" anchor="t">
            <a:spAutoFit/>
          </a:bodyPr>
          <a:lstStyle/>
          <a:p>
            <a:pPr>
              <a:lnSpc>
                <a:spcPts val="3697"/>
              </a:lnSpc>
            </a:pPr>
            <a:r>
              <a:rPr lang="en-US" sz="2641" dirty="0">
                <a:solidFill>
                  <a:srgbClr val="F1EBE4"/>
                </a:solidFill>
                <a:latin typeface="Canva Sans"/>
              </a:rPr>
              <a:t>We propose a Web application </a:t>
            </a:r>
            <a:r>
              <a:rPr lang="en-IN" sz="2640" kern="100" dirty="0">
                <a:solidFill>
                  <a:schemeClr val="bg1"/>
                </a:solidFill>
                <a:effectLst/>
                <a:latin typeface="Canva Sans" panose="020B0604020202020204" charset="0"/>
                <a:ea typeface="Calibri" panose="020F0502020204030204" pitchFamily="34" charset="0"/>
                <a:cs typeface="Times New Roman" panose="02020603050405020304" pitchFamily="18" charset="0"/>
              </a:rPr>
              <a:t>that manages the overall operational activities and processes, starting from the management of the property, to the management of real estate agencies, agents, clients and financial transactions.</a:t>
            </a:r>
            <a:endParaRPr lang="en-US" sz="2640" kern="100" dirty="0">
              <a:solidFill>
                <a:schemeClr val="bg1"/>
              </a:solidFill>
              <a:effectLst/>
              <a:latin typeface="Canva Sans" panose="020B0604020202020204" charset="0"/>
              <a:ea typeface="Calibri" panose="020F0502020204030204" pitchFamily="34" charset="0"/>
              <a:cs typeface="Times New Roman" panose="02020603050405020304" pitchFamily="18" charset="0"/>
            </a:endParaRPr>
          </a:p>
          <a:p>
            <a:pPr>
              <a:lnSpc>
                <a:spcPts val="3697"/>
              </a:lnSpc>
            </a:pPr>
            <a:endParaRPr lang="en-US" sz="2641" dirty="0">
              <a:solidFill>
                <a:srgbClr val="F1EBE4"/>
              </a:solidFill>
              <a:latin typeface="Canva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223</TotalTime>
  <Words>1123</Words>
  <Application>Microsoft Office PowerPoint</Application>
  <PresentationFormat>Custom</PresentationFormat>
  <Paragraphs>102</Paragraphs>
  <Slides>22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Calibri</vt:lpstr>
      <vt:lpstr>Canva Sans</vt:lpstr>
      <vt:lpstr>Bebas Neue</vt:lpstr>
      <vt:lpstr>Arial</vt:lpstr>
      <vt:lpstr>Times Neue Roman</vt:lpstr>
      <vt:lpstr>Symbol</vt:lpstr>
      <vt:lpstr>Bebas Neue Bold</vt:lpstr>
      <vt:lpstr>Wingdings</vt:lpstr>
      <vt:lpstr>Times Neue Roman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dc:title>
  <dc:creator>PAGADALA PRASAD</dc:creator>
  <cp:lastModifiedBy>pagadala prasad</cp:lastModifiedBy>
  <cp:revision>6</cp:revision>
  <dcterms:created xsi:type="dcterms:W3CDTF">2006-08-16T00:00:00Z</dcterms:created>
  <dcterms:modified xsi:type="dcterms:W3CDTF">2024-02-19T09:00:12Z</dcterms:modified>
  <dc:identifier>DAFYZ9JzYas</dc:identifier>
</cp:coreProperties>
</file>

<file path=docProps/thumbnail.jpeg>
</file>